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5"/>
  </p:notesMasterIdLst>
  <p:sldIdLst>
    <p:sldId id="272" r:id="rId2"/>
    <p:sldId id="295" r:id="rId3"/>
    <p:sldId id="287" r:id="rId4"/>
    <p:sldId id="296" r:id="rId5"/>
    <p:sldId id="297" r:id="rId6"/>
    <p:sldId id="298" r:id="rId7"/>
    <p:sldId id="300" r:id="rId8"/>
    <p:sldId id="301" r:id="rId9"/>
    <p:sldId id="282" r:id="rId10"/>
    <p:sldId id="303" r:id="rId11"/>
    <p:sldId id="304" r:id="rId12"/>
    <p:sldId id="305" r:id="rId13"/>
    <p:sldId id="278" r:id="rId14"/>
  </p:sldIdLst>
  <p:sldSz cx="9144000" cy="6858000" type="screen4x3"/>
  <p:notesSz cx="6681788" cy="9812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7" autoAdjust="0"/>
  </p:normalViewPr>
  <p:slideViewPr>
    <p:cSldViewPr snapToGrid="0">
      <p:cViewPr varScale="1">
        <p:scale>
          <a:sx n="107" d="100"/>
          <a:sy n="107" d="100"/>
        </p:scale>
        <p:origin x="-1073" y="-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07785D-4A4D-4538-950E-6888124ED00B}" type="doc">
      <dgm:prSet loTypeId="urn:microsoft.com/office/officeart/2008/layout/VerticalCurvedList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E735697-FDCF-4C8F-A3FC-6FE55D2FD61C}">
      <dgm:prSet phldrT="[Текст]"/>
      <dgm:spPr/>
      <dgm:t>
        <a:bodyPr/>
        <a:lstStyle/>
        <a:p>
          <a:r>
            <a: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Оценка профессиональных рисков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60F0F0-02F5-4D2F-8591-1FB491C35E81}" type="parTrans" cxnId="{74A6A7D1-C4A1-4716-A043-189CB3086E0E}">
      <dgm:prSet/>
      <dgm:spPr/>
      <dgm:t>
        <a:bodyPr/>
        <a:lstStyle/>
        <a:p>
          <a:endParaRPr lang="ru-RU"/>
        </a:p>
      </dgm:t>
    </dgm:pt>
    <dgm:pt modelId="{3C3C32F0-59F5-45E8-B2F9-3AD3DE633E68}" type="sibTrans" cxnId="{74A6A7D1-C4A1-4716-A043-189CB3086E0E}">
      <dgm:prSet/>
      <dgm:spPr/>
      <dgm:t>
        <a:bodyPr/>
        <a:lstStyle/>
        <a:p>
          <a:endParaRPr lang="ru-RU"/>
        </a:p>
      </dgm:t>
    </dgm:pt>
    <dgm:pt modelId="{DCC76689-208E-42DC-BEE4-7052FE3E1357}">
      <dgm:prSet phldrT="[Текст]"/>
      <dgm:spPr/>
      <dgm:t>
        <a:bodyPr/>
        <a:lstStyle/>
        <a:p>
          <a:r>
            <a: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обучения работников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37300D-0874-4FAC-8FD7-CC59F4A5DC12}" type="parTrans" cxnId="{B4C5AB8A-1DE1-44FF-AC28-BA07BD134F46}">
      <dgm:prSet/>
      <dgm:spPr/>
      <dgm:t>
        <a:bodyPr/>
        <a:lstStyle/>
        <a:p>
          <a:endParaRPr lang="ru-RU"/>
        </a:p>
      </dgm:t>
    </dgm:pt>
    <dgm:pt modelId="{522B9AA6-CF22-432B-8FFB-26E6A210B321}" type="sibTrans" cxnId="{B4C5AB8A-1DE1-44FF-AC28-BA07BD134F46}">
      <dgm:prSet/>
      <dgm:spPr/>
      <dgm:t>
        <a:bodyPr/>
        <a:lstStyle/>
        <a:p>
          <a:endParaRPr lang="ru-RU"/>
        </a:p>
      </dgm:t>
    </dgm:pt>
    <dgm:pt modelId="{E8167F72-2B20-4358-97F8-F76BE30265BF}">
      <dgm:prSet phldrT="[Текст]"/>
      <dgm:spPr/>
      <dgm:t>
        <a:bodyPr/>
        <a:lstStyle/>
        <a:p>
          <a:r>
            <a: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работников при эксплуатации оборудования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271605-D407-45BC-AB9D-3B2DE5E5C3E9}" type="parTrans" cxnId="{CC9DECFF-7DAF-48A7-807F-05C2514E14C9}">
      <dgm:prSet/>
      <dgm:spPr/>
      <dgm:t>
        <a:bodyPr/>
        <a:lstStyle/>
        <a:p>
          <a:endParaRPr lang="ru-RU"/>
        </a:p>
      </dgm:t>
    </dgm:pt>
    <dgm:pt modelId="{697F2390-5D65-4986-9DB3-982A7FC1C4AB}" type="sibTrans" cxnId="{CC9DECFF-7DAF-48A7-807F-05C2514E14C9}">
      <dgm:prSet/>
      <dgm:spPr/>
      <dgm:t>
        <a:bodyPr/>
        <a:lstStyle/>
        <a:p>
          <a:endParaRPr lang="ru-RU"/>
        </a:p>
      </dgm:t>
    </dgm:pt>
    <dgm:pt modelId="{7081DB52-BD73-4F93-93C2-78E3FB024B0E}">
      <dgm:prSet phldrT="[Текст]"/>
      <dgm:spPr/>
      <dgm:t>
        <a:bodyPr/>
        <a:lstStyle/>
        <a:p>
          <a:r>
            <a: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работников при эксплуатации зданий и сооружений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D2C898-D23D-48C2-BFB9-D2375BF6D8AC}" type="parTrans" cxnId="{760655BB-4083-44D8-83A2-A57F9A0FDA42}">
      <dgm:prSet/>
      <dgm:spPr/>
      <dgm:t>
        <a:bodyPr/>
        <a:lstStyle/>
        <a:p>
          <a:endParaRPr lang="ru-RU"/>
        </a:p>
      </dgm:t>
    </dgm:pt>
    <dgm:pt modelId="{596433AB-6BC8-441F-A815-A9699A5B3008}" type="sibTrans" cxnId="{760655BB-4083-44D8-83A2-A57F9A0FDA42}">
      <dgm:prSet/>
      <dgm:spPr/>
      <dgm:t>
        <a:bodyPr/>
        <a:lstStyle/>
        <a:p>
          <a:endParaRPr lang="ru-RU"/>
        </a:p>
      </dgm:t>
    </dgm:pt>
    <dgm:pt modelId="{589B12FF-CDEF-41AD-84AF-161D40A5FC0E}">
      <dgm:prSet phldrT="[Текст]"/>
      <dgm:spPr/>
      <dgm:t>
        <a:bodyPr/>
        <a:lstStyle/>
        <a:p>
          <a:r>
            <a: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работников подрядных организаций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0CCC4A-B197-494B-A136-9B21A198B5AA}" type="parTrans" cxnId="{A0C5D96E-4149-4641-AE87-0697BAE09EBA}">
      <dgm:prSet/>
      <dgm:spPr/>
      <dgm:t>
        <a:bodyPr/>
        <a:lstStyle/>
        <a:p>
          <a:endParaRPr lang="ru-RU"/>
        </a:p>
      </dgm:t>
    </dgm:pt>
    <dgm:pt modelId="{F0AFD247-E2A9-40A3-B247-98822FF3D4B5}" type="sibTrans" cxnId="{A0C5D96E-4149-4641-AE87-0697BAE09EBA}">
      <dgm:prSet/>
      <dgm:spPr/>
      <dgm:t>
        <a:bodyPr/>
        <a:lstStyle/>
        <a:p>
          <a:endParaRPr lang="ru-RU"/>
        </a:p>
      </dgm:t>
    </dgm:pt>
    <dgm:pt modelId="{5BBB5522-05DE-4E49-99AE-65A49C87282C}" type="pres">
      <dgm:prSet presAssocID="{DF07785D-4A4D-4538-950E-6888124ED0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56B7FE3-789A-4220-ADF5-C1BC141CCB8A}" type="pres">
      <dgm:prSet presAssocID="{DF07785D-4A4D-4538-950E-6888124ED00B}" presName="Name1" presStyleCnt="0"/>
      <dgm:spPr/>
    </dgm:pt>
    <dgm:pt modelId="{24827F91-2415-4339-95F6-858330BC1531}" type="pres">
      <dgm:prSet presAssocID="{DF07785D-4A4D-4538-950E-6888124ED00B}" presName="cycle" presStyleCnt="0"/>
      <dgm:spPr/>
    </dgm:pt>
    <dgm:pt modelId="{74DBEDC3-D990-40D9-971C-68557A1E5ABD}" type="pres">
      <dgm:prSet presAssocID="{DF07785D-4A4D-4538-950E-6888124ED00B}" presName="srcNode" presStyleLbl="node1" presStyleIdx="0" presStyleCnt="5"/>
      <dgm:spPr/>
    </dgm:pt>
    <dgm:pt modelId="{488D0456-05BE-4292-998B-BE357086EC46}" type="pres">
      <dgm:prSet presAssocID="{DF07785D-4A4D-4538-950E-6888124ED00B}" presName="conn" presStyleLbl="parChTrans1D2" presStyleIdx="0" presStyleCnt="1"/>
      <dgm:spPr/>
      <dgm:t>
        <a:bodyPr/>
        <a:lstStyle/>
        <a:p>
          <a:endParaRPr lang="ru-RU"/>
        </a:p>
      </dgm:t>
    </dgm:pt>
    <dgm:pt modelId="{32ACF7D1-56D8-42C6-9F47-7737BC34BD3C}" type="pres">
      <dgm:prSet presAssocID="{DF07785D-4A4D-4538-950E-6888124ED00B}" presName="extraNode" presStyleLbl="node1" presStyleIdx="0" presStyleCnt="5"/>
      <dgm:spPr/>
    </dgm:pt>
    <dgm:pt modelId="{E56B411A-FD62-4F5C-9759-22C073629CAD}" type="pres">
      <dgm:prSet presAssocID="{DF07785D-4A4D-4538-950E-6888124ED00B}" presName="dstNode" presStyleLbl="node1" presStyleIdx="0" presStyleCnt="5"/>
      <dgm:spPr/>
    </dgm:pt>
    <dgm:pt modelId="{64BAB8B2-029D-495A-A9DD-5268FF625C86}" type="pres">
      <dgm:prSet presAssocID="{9E735697-FDCF-4C8F-A3FC-6FE55D2FD61C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DACFA-8FC5-4313-B418-C53C9196557B}" type="pres">
      <dgm:prSet presAssocID="{9E735697-FDCF-4C8F-A3FC-6FE55D2FD61C}" presName="accent_1" presStyleCnt="0"/>
      <dgm:spPr/>
    </dgm:pt>
    <dgm:pt modelId="{7150FB81-C828-4290-A314-C64305DFB6DA}" type="pres">
      <dgm:prSet presAssocID="{9E735697-FDCF-4C8F-A3FC-6FE55D2FD61C}" presName="accentRepeatNode" presStyleLbl="solidFgAcc1" presStyleIdx="0" presStyleCnt="5"/>
      <dgm:spPr/>
    </dgm:pt>
    <dgm:pt modelId="{DB660A33-6AFD-4AF7-9661-9ADF97B05E2A}" type="pres">
      <dgm:prSet presAssocID="{DCC76689-208E-42DC-BEE4-7052FE3E1357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CA3EEC-029C-4F2C-9E67-7BDAA1114751}" type="pres">
      <dgm:prSet presAssocID="{DCC76689-208E-42DC-BEE4-7052FE3E1357}" presName="accent_2" presStyleCnt="0"/>
      <dgm:spPr/>
    </dgm:pt>
    <dgm:pt modelId="{A44FB8AB-BE60-489C-AEC2-5AEE8DE13DCE}" type="pres">
      <dgm:prSet presAssocID="{DCC76689-208E-42DC-BEE4-7052FE3E1357}" presName="accentRepeatNode" presStyleLbl="solidFgAcc1" presStyleIdx="1" presStyleCnt="5"/>
      <dgm:spPr/>
    </dgm:pt>
    <dgm:pt modelId="{380D4890-B777-4222-BBD6-600751BFB025}" type="pres">
      <dgm:prSet presAssocID="{7081DB52-BD73-4F93-93C2-78E3FB024B0E}" presName="text_3" presStyleLbl="node1" presStyleIdx="2" presStyleCnt="5" custScaleX="92826" custLinFactNeighborX="-2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4FAC3-29FD-4FE4-806B-99FFB64D9F14}" type="pres">
      <dgm:prSet presAssocID="{7081DB52-BD73-4F93-93C2-78E3FB024B0E}" presName="accent_3" presStyleCnt="0"/>
      <dgm:spPr/>
    </dgm:pt>
    <dgm:pt modelId="{CF52091E-FC95-40AC-8AC8-C456273C3586}" type="pres">
      <dgm:prSet presAssocID="{7081DB52-BD73-4F93-93C2-78E3FB024B0E}" presName="accentRepeatNode" presStyleLbl="solidFgAcc1" presStyleIdx="2" presStyleCnt="5"/>
      <dgm:spPr/>
    </dgm:pt>
    <dgm:pt modelId="{D3A6EA24-9605-498A-B3D1-98D8325627E9}" type="pres">
      <dgm:prSet presAssocID="{E8167F72-2B20-4358-97F8-F76BE30265BF}" presName="text_4" presStyleLbl="node1" presStyleIdx="3" presStyleCnt="5" custScaleX="82592" custLinFactNeighborX="-5853" custLinFactNeighborY="58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39657-DE76-4E9B-98D1-D411D53FEA64}" type="pres">
      <dgm:prSet presAssocID="{E8167F72-2B20-4358-97F8-F76BE30265BF}" presName="accent_4" presStyleCnt="0"/>
      <dgm:spPr/>
    </dgm:pt>
    <dgm:pt modelId="{DAC9BB0E-1E99-49D9-8B25-A8AF8EFBE076}" type="pres">
      <dgm:prSet presAssocID="{E8167F72-2B20-4358-97F8-F76BE30265BF}" presName="accentRepeatNode" presStyleLbl="solidFgAcc1" presStyleIdx="3" presStyleCnt="5"/>
      <dgm:spPr/>
    </dgm:pt>
    <dgm:pt modelId="{6568305B-9443-401D-8831-DBB22680FC5B}" type="pres">
      <dgm:prSet presAssocID="{589B12FF-CDEF-41AD-84AF-161D40A5FC0E}" presName="text_5" presStyleLbl="node1" presStyleIdx="4" presStyleCnt="5" custScaleX="85382" custLinFactNeighborX="-639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7BC929-CFF8-4EAD-A301-6F196FE2384D}" type="pres">
      <dgm:prSet presAssocID="{589B12FF-CDEF-41AD-84AF-161D40A5FC0E}" presName="accent_5" presStyleCnt="0"/>
      <dgm:spPr/>
    </dgm:pt>
    <dgm:pt modelId="{022C523B-CBD2-4BC9-BBE1-14B700C986BD}" type="pres">
      <dgm:prSet presAssocID="{589B12FF-CDEF-41AD-84AF-161D40A5FC0E}" presName="accentRepeatNode" presStyleLbl="solidFgAcc1" presStyleIdx="4" presStyleCnt="5"/>
      <dgm:spPr/>
    </dgm:pt>
  </dgm:ptLst>
  <dgm:cxnLst>
    <dgm:cxn modelId="{760655BB-4083-44D8-83A2-A57F9A0FDA42}" srcId="{DF07785D-4A4D-4538-950E-6888124ED00B}" destId="{7081DB52-BD73-4F93-93C2-78E3FB024B0E}" srcOrd="2" destOrd="0" parTransId="{FED2C898-D23D-48C2-BFB9-D2375BF6D8AC}" sibTransId="{596433AB-6BC8-441F-A815-A9699A5B3008}"/>
    <dgm:cxn modelId="{A0C5D96E-4149-4641-AE87-0697BAE09EBA}" srcId="{DF07785D-4A4D-4538-950E-6888124ED00B}" destId="{589B12FF-CDEF-41AD-84AF-161D40A5FC0E}" srcOrd="4" destOrd="0" parTransId="{EE0CCC4A-B197-494B-A136-9B21A198B5AA}" sibTransId="{F0AFD247-E2A9-40A3-B247-98822FF3D4B5}"/>
    <dgm:cxn modelId="{B4C5AB8A-1DE1-44FF-AC28-BA07BD134F46}" srcId="{DF07785D-4A4D-4538-950E-6888124ED00B}" destId="{DCC76689-208E-42DC-BEE4-7052FE3E1357}" srcOrd="1" destOrd="0" parTransId="{6D37300D-0874-4FAC-8FD7-CC59F4A5DC12}" sibTransId="{522B9AA6-CF22-432B-8FFB-26E6A210B321}"/>
    <dgm:cxn modelId="{37078986-291C-4D4C-B377-FED48D687E06}" type="presOf" srcId="{DF07785D-4A4D-4538-950E-6888124ED00B}" destId="{5BBB5522-05DE-4E49-99AE-65A49C87282C}" srcOrd="0" destOrd="0" presId="urn:microsoft.com/office/officeart/2008/layout/VerticalCurvedList"/>
    <dgm:cxn modelId="{B99DB773-D0C5-4D86-9F27-ECB02EC32AB9}" type="presOf" srcId="{7081DB52-BD73-4F93-93C2-78E3FB024B0E}" destId="{380D4890-B777-4222-BBD6-600751BFB025}" srcOrd="0" destOrd="0" presId="urn:microsoft.com/office/officeart/2008/layout/VerticalCurvedList"/>
    <dgm:cxn modelId="{AEEC1FE0-B0A8-4565-BF6D-A94CDFC84A62}" type="presOf" srcId="{E8167F72-2B20-4358-97F8-F76BE30265BF}" destId="{D3A6EA24-9605-498A-B3D1-98D8325627E9}" srcOrd="0" destOrd="0" presId="urn:microsoft.com/office/officeart/2008/layout/VerticalCurvedList"/>
    <dgm:cxn modelId="{625DDC34-35A8-4C5B-A15F-9C60DD6F6AB4}" type="presOf" srcId="{3C3C32F0-59F5-45E8-B2F9-3AD3DE633E68}" destId="{488D0456-05BE-4292-998B-BE357086EC46}" srcOrd="0" destOrd="0" presId="urn:microsoft.com/office/officeart/2008/layout/VerticalCurvedList"/>
    <dgm:cxn modelId="{88E624B3-755F-4C5A-8FD2-C9AAA8DC7B01}" type="presOf" srcId="{DCC76689-208E-42DC-BEE4-7052FE3E1357}" destId="{DB660A33-6AFD-4AF7-9661-9ADF97B05E2A}" srcOrd="0" destOrd="0" presId="urn:microsoft.com/office/officeart/2008/layout/VerticalCurvedList"/>
    <dgm:cxn modelId="{CC9DECFF-7DAF-48A7-807F-05C2514E14C9}" srcId="{DF07785D-4A4D-4538-950E-6888124ED00B}" destId="{E8167F72-2B20-4358-97F8-F76BE30265BF}" srcOrd="3" destOrd="0" parTransId="{77271605-D407-45BC-AB9D-3B2DE5E5C3E9}" sibTransId="{697F2390-5D65-4986-9DB3-982A7FC1C4AB}"/>
    <dgm:cxn modelId="{59B3D7ED-AD9A-4F89-85BE-C0F24ED937F6}" type="presOf" srcId="{589B12FF-CDEF-41AD-84AF-161D40A5FC0E}" destId="{6568305B-9443-401D-8831-DBB22680FC5B}" srcOrd="0" destOrd="0" presId="urn:microsoft.com/office/officeart/2008/layout/VerticalCurvedList"/>
    <dgm:cxn modelId="{7236B15D-042C-4EBB-9C94-AE7365AA742A}" type="presOf" srcId="{9E735697-FDCF-4C8F-A3FC-6FE55D2FD61C}" destId="{64BAB8B2-029D-495A-A9DD-5268FF625C86}" srcOrd="0" destOrd="0" presId="urn:microsoft.com/office/officeart/2008/layout/VerticalCurvedList"/>
    <dgm:cxn modelId="{74A6A7D1-C4A1-4716-A043-189CB3086E0E}" srcId="{DF07785D-4A4D-4538-950E-6888124ED00B}" destId="{9E735697-FDCF-4C8F-A3FC-6FE55D2FD61C}" srcOrd="0" destOrd="0" parTransId="{5E60F0F0-02F5-4D2F-8591-1FB491C35E81}" sibTransId="{3C3C32F0-59F5-45E8-B2F9-3AD3DE633E68}"/>
    <dgm:cxn modelId="{73569872-86C9-47A6-AB84-F7A0612C1BB7}" type="presParOf" srcId="{5BBB5522-05DE-4E49-99AE-65A49C87282C}" destId="{256B7FE3-789A-4220-ADF5-C1BC141CCB8A}" srcOrd="0" destOrd="0" presId="urn:microsoft.com/office/officeart/2008/layout/VerticalCurvedList"/>
    <dgm:cxn modelId="{5664C3B3-D373-4596-8E50-B6975C0F5F6D}" type="presParOf" srcId="{256B7FE3-789A-4220-ADF5-C1BC141CCB8A}" destId="{24827F91-2415-4339-95F6-858330BC1531}" srcOrd="0" destOrd="0" presId="urn:microsoft.com/office/officeart/2008/layout/VerticalCurvedList"/>
    <dgm:cxn modelId="{F840FDC4-2B9A-4A78-940A-6608255C4F2A}" type="presParOf" srcId="{24827F91-2415-4339-95F6-858330BC1531}" destId="{74DBEDC3-D990-40D9-971C-68557A1E5ABD}" srcOrd="0" destOrd="0" presId="urn:microsoft.com/office/officeart/2008/layout/VerticalCurvedList"/>
    <dgm:cxn modelId="{C7ABCEB3-A7F9-4DB5-B0C3-2E617748F591}" type="presParOf" srcId="{24827F91-2415-4339-95F6-858330BC1531}" destId="{488D0456-05BE-4292-998B-BE357086EC46}" srcOrd="1" destOrd="0" presId="urn:microsoft.com/office/officeart/2008/layout/VerticalCurvedList"/>
    <dgm:cxn modelId="{4ED85542-5E26-4ADF-84C6-056E5CCB431D}" type="presParOf" srcId="{24827F91-2415-4339-95F6-858330BC1531}" destId="{32ACF7D1-56D8-42C6-9F47-7737BC34BD3C}" srcOrd="2" destOrd="0" presId="urn:microsoft.com/office/officeart/2008/layout/VerticalCurvedList"/>
    <dgm:cxn modelId="{E83DE490-E273-4204-8C36-76A15A4A177F}" type="presParOf" srcId="{24827F91-2415-4339-95F6-858330BC1531}" destId="{E56B411A-FD62-4F5C-9759-22C073629CAD}" srcOrd="3" destOrd="0" presId="urn:microsoft.com/office/officeart/2008/layout/VerticalCurvedList"/>
    <dgm:cxn modelId="{9DECFD03-37FD-4F1C-8C0D-59962D12FCDD}" type="presParOf" srcId="{256B7FE3-789A-4220-ADF5-C1BC141CCB8A}" destId="{64BAB8B2-029D-495A-A9DD-5268FF625C86}" srcOrd="1" destOrd="0" presId="urn:microsoft.com/office/officeart/2008/layout/VerticalCurvedList"/>
    <dgm:cxn modelId="{DA69F982-6CBF-4D10-8ED0-FE8108343B7D}" type="presParOf" srcId="{256B7FE3-789A-4220-ADF5-C1BC141CCB8A}" destId="{136DACFA-8FC5-4313-B418-C53C9196557B}" srcOrd="2" destOrd="0" presId="urn:microsoft.com/office/officeart/2008/layout/VerticalCurvedList"/>
    <dgm:cxn modelId="{5B1E2EB8-84C9-428A-B96E-E490C5FBC862}" type="presParOf" srcId="{136DACFA-8FC5-4313-B418-C53C9196557B}" destId="{7150FB81-C828-4290-A314-C64305DFB6DA}" srcOrd="0" destOrd="0" presId="urn:microsoft.com/office/officeart/2008/layout/VerticalCurvedList"/>
    <dgm:cxn modelId="{F808CEF6-B3EF-4480-AF97-FC163593AC3A}" type="presParOf" srcId="{256B7FE3-789A-4220-ADF5-C1BC141CCB8A}" destId="{DB660A33-6AFD-4AF7-9661-9ADF97B05E2A}" srcOrd="3" destOrd="0" presId="urn:microsoft.com/office/officeart/2008/layout/VerticalCurvedList"/>
    <dgm:cxn modelId="{EDF2A036-2A77-4D01-8CF7-AF0F227539A7}" type="presParOf" srcId="{256B7FE3-789A-4220-ADF5-C1BC141CCB8A}" destId="{65CA3EEC-029C-4F2C-9E67-7BDAA1114751}" srcOrd="4" destOrd="0" presId="urn:microsoft.com/office/officeart/2008/layout/VerticalCurvedList"/>
    <dgm:cxn modelId="{EAE27981-2B1D-4B1B-9F71-382BE5D3E653}" type="presParOf" srcId="{65CA3EEC-029C-4F2C-9E67-7BDAA1114751}" destId="{A44FB8AB-BE60-489C-AEC2-5AEE8DE13DCE}" srcOrd="0" destOrd="0" presId="urn:microsoft.com/office/officeart/2008/layout/VerticalCurvedList"/>
    <dgm:cxn modelId="{69CDD1DA-04F2-40E7-97EC-63938D3B36A0}" type="presParOf" srcId="{256B7FE3-789A-4220-ADF5-C1BC141CCB8A}" destId="{380D4890-B777-4222-BBD6-600751BFB025}" srcOrd="5" destOrd="0" presId="urn:microsoft.com/office/officeart/2008/layout/VerticalCurvedList"/>
    <dgm:cxn modelId="{CCF6A368-BEED-48FB-A75D-5B95F03F5CD5}" type="presParOf" srcId="{256B7FE3-789A-4220-ADF5-C1BC141CCB8A}" destId="{0894FAC3-29FD-4FE4-806B-99FFB64D9F14}" srcOrd="6" destOrd="0" presId="urn:microsoft.com/office/officeart/2008/layout/VerticalCurvedList"/>
    <dgm:cxn modelId="{6D522DD0-6F7F-4D70-8055-48EC57BC652D}" type="presParOf" srcId="{0894FAC3-29FD-4FE4-806B-99FFB64D9F14}" destId="{CF52091E-FC95-40AC-8AC8-C456273C3586}" srcOrd="0" destOrd="0" presId="urn:microsoft.com/office/officeart/2008/layout/VerticalCurvedList"/>
    <dgm:cxn modelId="{511C13DD-AB6D-40FD-AD7B-F1447294BB44}" type="presParOf" srcId="{256B7FE3-789A-4220-ADF5-C1BC141CCB8A}" destId="{D3A6EA24-9605-498A-B3D1-98D8325627E9}" srcOrd="7" destOrd="0" presId="urn:microsoft.com/office/officeart/2008/layout/VerticalCurvedList"/>
    <dgm:cxn modelId="{53DB8CAA-5C44-4044-BAD1-EC8EF487E5B8}" type="presParOf" srcId="{256B7FE3-789A-4220-ADF5-C1BC141CCB8A}" destId="{F2539657-DE76-4E9B-98D1-D411D53FEA64}" srcOrd="8" destOrd="0" presId="urn:microsoft.com/office/officeart/2008/layout/VerticalCurvedList"/>
    <dgm:cxn modelId="{0017F611-BA0C-485B-BDA2-D4610CDBC38E}" type="presParOf" srcId="{F2539657-DE76-4E9B-98D1-D411D53FEA64}" destId="{DAC9BB0E-1E99-49D9-8B25-A8AF8EFBE076}" srcOrd="0" destOrd="0" presId="urn:microsoft.com/office/officeart/2008/layout/VerticalCurvedList"/>
    <dgm:cxn modelId="{3354B9AC-505A-4419-A193-C1CA4BD92B57}" type="presParOf" srcId="{256B7FE3-789A-4220-ADF5-C1BC141CCB8A}" destId="{6568305B-9443-401D-8831-DBB22680FC5B}" srcOrd="9" destOrd="0" presId="urn:microsoft.com/office/officeart/2008/layout/VerticalCurvedList"/>
    <dgm:cxn modelId="{03B2B533-2AB0-4859-8A31-329EC0455183}" type="presParOf" srcId="{256B7FE3-789A-4220-ADF5-C1BC141CCB8A}" destId="{647BC929-CFF8-4EAD-A301-6F196FE2384D}" srcOrd="10" destOrd="0" presId="urn:microsoft.com/office/officeart/2008/layout/VerticalCurvedList"/>
    <dgm:cxn modelId="{5B8AEF90-CE82-4955-9538-80F9EC127240}" type="presParOf" srcId="{647BC929-CFF8-4EAD-A301-6F196FE2384D}" destId="{022C523B-CBD2-4BC9-BBE1-14B700C986B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B87846-9578-4703-ADF4-2F0C48AA00F0}" type="doc">
      <dgm:prSet loTypeId="urn:microsoft.com/office/officeart/2008/layout/VerticalCurv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F19ECBB-5520-45D1-AC57-558545007053}">
      <dgm:prSet phldrT="[Текст]" custT="1"/>
      <dgm:spPr/>
      <dgm:t>
        <a:bodyPr/>
        <a:lstStyle/>
        <a:p>
          <a:pPr algn="ctr"/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Распределение обязанностей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DA2B15-E43F-4A12-980B-A4F4D0B8062C}" type="parTrans" cxnId="{2B17DC58-11FD-447B-805D-750D86BCFC36}">
      <dgm:prSet/>
      <dgm:spPr/>
      <dgm:t>
        <a:bodyPr/>
        <a:lstStyle/>
        <a:p>
          <a:endParaRPr lang="ru-RU"/>
        </a:p>
      </dgm:t>
    </dgm:pt>
    <dgm:pt modelId="{FE3EB322-618D-44A4-A75D-143EF60ABCFA}" type="sibTrans" cxnId="{2B17DC58-11FD-447B-805D-750D86BCFC36}">
      <dgm:prSet/>
      <dgm:spPr/>
      <dgm:t>
        <a:bodyPr/>
        <a:lstStyle/>
        <a:p>
          <a:endParaRPr lang="ru-RU"/>
        </a:p>
      </dgm:t>
    </dgm:pt>
    <dgm:pt modelId="{C2B29E6E-5766-4D96-968F-6F906A3DD182}">
      <dgm:prSet phldrT="[Текст]" custT="1"/>
      <dgm:spPr/>
      <dgm:t>
        <a:bodyPr/>
        <a:lstStyle/>
        <a:p>
          <a:pPr algn="ctr"/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рисками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607773-C973-44F6-A3DD-1A863949EBA0}" type="parTrans" cxnId="{BA69F915-8B3E-4467-B28E-54405677E87C}">
      <dgm:prSet/>
      <dgm:spPr/>
      <dgm:t>
        <a:bodyPr/>
        <a:lstStyle/>
        <a:p>
          <a:endParaRPr lang="ru-RU"/>
        </a:p>
      </dgm:t>
    </dgm:pt>
    <dgm:pt modelId="{99AF0F21-C7FD-4E78-96A5-98B5E707B971}" type="sibTrans" cxnId="{BA69F915-8B3E-4467-B28E-54405677E87C}">
      <dgm:prSet/>
      <dgm:spPr/>
      <dgm:t>
        <a:bodyPr/>
        <a:lstStyle/>
        <a:p>
          <a:endParaRPr lang="ru-RU"/>
        </a:p>
      </dgm:t>
    </dgm:pt>
    <dgm:pt modelId="{9BAE28CB-51C8-4F75-8CBC-FBB056A07838}">
      <dgm:prSet phldrT="[Текст]" custT="1"/>
      <dgm:spPr/>
      <dgm:t>
        <a:bodyPr/>
        <a:lstStyle/>
        <a:p>
          <a:pPr algn="ctr"/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Не распределена ответственность между заказчиком и исполнителем подрядных работ.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E8306A-C52F-4B29-B4AA-ACDEBA6306B6}" type="parTrans" cxnId="{0D704A54-A129-41C2-A86E-22A1EC4CF8CC}">
      <dgm:prSet/>
      <dgm:spPr/>
      <dgm:t>
        <a:bodyPr/>
        <a:lstStyle/>
        <a:p>
          <a:endParaRPr lang="ru-RU"/>
        </a:p>
      </dgm:t>
    </dgm:pt>
    <dgm:pt modelId="{86368A11-02F4-4806-A8A9-7B7212EC38D1}" type="sibTrans" cxnId="{0D704A54-A129-41C2-A86E-22A1EC4CF8CC}">
      <dgm:prSet/>
      <dgm:spPr/>
      <dgm:t>
        <a:bodyPr/>
        <a:lstStyle/>
        <a:p>
          <a:endParaRPr lang="ru-RU"/>
        </a:p>
      </dgm:t>
    </dgm:pt>
    <dgm:pt modelId="{D02C4E46-DC19-4514-B830-8DE2A4B81718}">
      <dgm:prSet phldrT="[Текст]" custT="1"/>
      <dgm:spPr/>
      <dgm:t>
        <a:bodyPr/>
        <a:lstStyle/>
        <a:p>
          <a:pPr algn="ctr"/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Не разработаны корректирующие (предупреждающие) действия по устранению причин происшествия.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F88289-1994-4B1F-898E-E843D6AC58F2}" type="parTrans" cxnId="{38875003-6D90-4AC2-9900-3E59652FBD6F}">
      <dgm:prSet/>
      <dgm:spPr/>
      <dgm:t>
        <a:bodyPr/>
        <a:lstStyle/>
        <a:p>
          <a:endParaRPr lang="ru-RU"/>
        </a:p>
      </dgm:t>
    </dgm:pt>
    <dgm:pt modelId="{F2E73536-1D86-4085-9CBB-99419003D463}" type="sibTrans" cxnId="{38875003-6D90-4AC2-9900-3E59652FBD6F}">
      <dgm:prSet/>
      <dgm:spPr/>
      <dgm:t>
        <a:bodyPr/>
        <a:lstStyle/>
        <a:p>
          <a:endParaRPr lang="ru-RU"/>
        </a:p>
      </dgm:t>
    </dgm:pt>
    <dgm:pt modelId="{4642552D-42E7-44D0-9522-0F7724AAFEDA}">
      <dgm:prSet phldrT="[Текст]" custT="1"/>
      <dgm:spPr/>
      <dgm:t>
        <a:bodyPr/>
        <a:lstStyle/>
        <a:p>
          <a:pPr algn="ctr"/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Финансирование мероприятий по улучшению условий и охраны труда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E7F43B-7BF2-4556-A47D-4717ED32A970}" type="parTrans" cxnId="{FAF81A43-D916-4BC9-BAE7-7A079ADC4EAD}">
      <dgm:prSet/>
      <dgm:spPr/>
      <dgm:t>
        <a:bodyPr/>
        <a:lstStyle/>
        <a:p>
          <a:endParaRPr lang="ru-RU"/>
        </a:p>
      </dgm:t>
    </dgm:pt>
    <dgm:pt modelId="{23BFD792-C547-48B9-A536-4C87256482AB}" type="sibTrans" cxnId="{FAF81A43-D916-4BC9-BAE7-7A079ADC4EAD}">
      <dgm:prSet/>
      <dgm:spPr/>
      <dgm:t>
        <a:bodyPr/>
        <a:lstStyle/>
        <a:p>
          <a:endParaRPr lang="ru-RU"/>
        </a:p>
      </dgm:t>
    </dgm:pt>
    <dgm:pt modelId="{59359B19-8886-4C32-BCE1-BD1DD4DBD050}" type="pres">
      <dgm:prSet presAssocID="{6EB87846-9578-4703-ADF4-2F0C48AA00F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738144A-B90B-4BBD-99CF-FE8BD859CB08}" type="pres">
      <dgm:prSet presAssocID="{6EB87846-9578-4703-ADF4-2F0C48AA00F0}" presName="Name1" presStyleCnt="0"/>
      <dgm:spPr/>
    </dgm:pt>
    <dgm:pt modelId="{0F6714C4-E3E4-4B21-98BD-F2E32C180D37}" type="pres">
      <dgm:prSet presAssocID="{6EB87846-9578-4703-ADF4-2F0C48AA00F0}" presName="cycle" presStyleCnt="0"/>
      <dgm:spPr/>
    </dgm:pt>
    <dgm:pt modelId="{E007E2B9-BD0B-457F-BD01-759E5A0414B9}" type="pres">
      <dgm:prSet presAssocID="{6EB87846-9578-4703-ADF4-2F0C48AA00F0}" presName="srcNode" presStyleLbl="node1" presStyleIdx="0" presStyleCnt="5"/>
      <dgm:spPr/>
    </dgm:pt>
    <dgm:pt modelId="{630FBBCF-60CF-4E98-BAFE-45EA8C477F60}" type="pres">
      <dgm:prSet presAssocID="{6EB87846-9578-4703-ADF4-2F0C48AA00F0}" presName="conn" presStyleLbl="parChTrans1D2" presStyleIdx="0" presStyleCnt="1"/>
      <dgm:spPr/>
      <dgm:t>
        <a:bodyPr/>
        <a:lstStyle/>
        <a:p>
          <a:endParaRPr lang="ru-RU"/>
        </a:p>
      </dgm:t>
    </dgm:pt>
    <dgm:pt modelId="{F013AD44-03D4-4362-B0F0-104A76E42B0A}" type="pres">
      <dgm:prSet presAssocID="{6EB87846-9578-4703-ADF4-2F0C48AA00F0}" presName="extraNode" presStyleLbl="node1" presStyleIdx="0" presStyleCnt="5"/>
      <dgm:spPr/>
    </dgm:pt>
    <dgm:pt modelId="{C9898C3D-35FA-42F0-9AE7-C1478B18A0DD}" type="pres">
      <dgm:prSet presAssocID="{6EB87846-9578-4703-ADF4-2F0C48AA00F0}" presName="dstNode" presStyleLbl="node1" presStyleIdx="0" presStyleCnt="5"/>
      <dgm:spPr/>
    </dgm:pt>
    <dgm:pt modelId="{8E22839A-E2C0-49E4-9345-7289D774F972}" type="pres">
      <dgm:prSet presAssocID="{4F19ECBB-5520-45D1-AC57-558545007053}" presName="text_1" presStyleLbl="node1" presStyleIdx="0" presStyleCnt="5" custLinFactNeighborX="-5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2CB7D-44EC-444C-8C86-2AA5B2B19332}" type="pres">
      <dgm:prSet presAssocID="{4F19ECBB-5520-45D1-AC57-558545007053}" presName="accent_1" presStyleCnt="0"/>
      <dgm:spPr/>
    </dgm:pt>
    <dgm:pt modelId="{C01A9292-ADC2-4E23-BF69-67D345DF810F}" type="pres">
      <dgm:prSet presAssocID="{4F19ECBB-5520-45D1-AC57-558545007053}" presName="accentRepeatNode" presStyleLbl="solidFgAcc1" presStyleIdx="0" presStyleCnt="5"/>
      <dgm:spPr/>
    </dgm:pt>
    <dgm:pt modelId="{28EF300C-281B-4810-867F-9C21C92E863B}" type="pres">
      <dgm:prSet presAssocID="{C2B29E6E-5766-4D96-968F-6F906A3DD18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110A6-9550-4796-BE1F-D492497458BA}" type="pres">
      <dgm:prSet presAssocID="{C2B29E6E-5766-4D96-968F-6F906A3DD182}" presName="accent_2" presStyleCnt="0"/>
      <dgm:spPr/>
    </dgm:pt>
    <dgm:pt modelId="{FFBB5356-2ACA-4613-8AF4-26565EB0926D}" type="pres">
      <dgm:prSet presAssocID="{C2B29E6E-5766-4D96-968F-6F906A3DD182}" presName="accentRepeatNode" presStyleLbl="solidFgAcc1" presStyleIdx="1" presStyleCnt="5"/>
      <dgm:spPr/>
    </dgm:pt>
    <dgm:pt modelId="{355D9600-3384-4F2F-8BBA-4441B88BAC96}" type="pres">
      <dgm:prSet presAssocID="{9BAE28CB-51C8-4F75-8CBC-FBB056A0783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66969-490A-4E55-B949-8DE932F8C1EB}" type="pres">
      <dgm:prSet presAssocID="{9BAE28CB-51C8-4F75-8CBC-FBB056A07838}" presName="accent_3" presStyleCnt="0"/>
      <dgm:spPr/>
    </dgm:pt>
    <dgm:pt modelId="{A49ED13E-81F0-4227-B75E-BD8AE23A999E}" type="pres">
      <dgm:prSet presAssocID="{9BAE28CB-51C8-4F75-8CBC-FBB056A07838}" presName="accentRepeatNode" presStyleLbl="solidFgAcc1" presStyleIdx="2" presStyleCnt="5"/>
      <dgm:spPr/>
    </dgm:pt>
    <dgm:pt modelId="{91376656-9C38-4F7F-B605-39463ECEB745}" type="pres">
      <dgm:prSet presAssocID="{D02C4E46-DC19-4514-B830-8DE2A4B81718}" presName="text_4" presStyleLbl="node1" presStyleIdx="3" presStyleCnt="5" custScaleX="82615" custLinFactNeighborX="-80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8F8F6-7C94-4D38-9255-F67975E5AA3B}" type="pres">
      <dgm:prSet presAssocID="{D02C4E46-DC19-4514-B830-8DE2A4B81718}" presName="accent_4" presStyleCnt="0"/>
      <dgm:spPr/>
    </dgm:pt>
    <dgm:pt modelId="{1CF9FE10-5ADE-440A-911D-84272BCF186A}" type="pres">
      <dgm:prSet presAssocID="{D02C4E46-DC19-4514-B830-8DE2A4B81718}" presName="accentRepeatNode" presStyleLbl="solidFgAcc1" presStyleIdx="3" presStyleCnt="5"/>
      <dgm:spPr/>
    </dgm:pt>
    <dgm:pt modelId="{1D274F2D-2D5A-47D1-84B5-AE43727C6696}" type="pres">
      <dgm:prSet presAssocID="{4642552D-42E7-44D0-9522-0F7724AAFEDA}" presName="text_5" presStyleLbl="node1" presStyleIdx="4" presStyleCnt="5" custScaleX="76238" custLinFactNeighborX="-12262" custLinFactNeighborY="-17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76CB6-1838-47BF-95CE-F19506CF757D}" type="pres">
      <dgm:prSet presAssocID="{4642552D-42E7-44D0-9522-0F7724AAFEDA}" presName="accent_5" presStyleCnt="0"/>
      <dgm:spPr/>
    </dgm:pt>
    <dgm:pt modelId="{5F495B5C-F5ED-47F4-9861-3E869A713390}" type="pres">
      <dgm:prSet presAssocID="{4642552D-42E7-44D0-9522-0F7724AAFEDA}" presName="accentRepeatNode" presStyleLbl="solidFgAcc1" presStyleIdx="4" presStyleCnt="5"/>
      <dgm:spPr/>
    </dgm:pt>
  </dgm:ptLst>
  <dgm:cxnLst>
    <dgm:cxn modelId="{BA69F915-8B3E-4467-B28E-54405677E87C}" srcId="{6EB87846-9578-4703-ADF4-2F0C48AA00F0}" destId="{C2B29E6E-5766-4D96-968F-6F906A3DD182}" srcOrd="1" destOrd="0" parTransId="{BC607773-C973-44F6-A3DD-1A863949EBA0}" sibTransId="{99AF0F21-C7FD-4E78-96A5-98B5E707B971}"/>
    <dgm:cxn modelId="{4F40F1E4-00AC-429B-A815-9B05071551A7}" type="presOf" srcId="{FE3EB322-618D-44A4-A75D-143EF60ABCFA}" destId="{630FBBCF-60CF-4E98-BAFE-45EA8C477F60}" srcOrd="0" destOrd="0" presId="urn:microsoft.com/office/officeart/2008/layout/VerticalCurvedList"/>
    <dgm:cxn modelId="{38875003-6D90-4AC2-9900-3E59652FBD6F}" srcId="{6EB87846-9578-4703-ADF4-2F0C48AA00F0}" destId="{D02C4E46-DC19-4514-B830-8DE2A4B81718}" srcOrd="3" destOrd="0" parTransId="{E7F88289-1994-4B1F-898E-E843D6AC58F2}" sibTransId="{F2E73536-1D86-4085-9CBB-99419003D463}"/>
    <dgm:cxn modelId="{0D704A54-A129-41C2-A86E-22A1EC4CF8CC}" srcId="{6EB87846-9578-4703-ADF4-2F0C48AA00F0}" destId="{9BAE28CB-51C8-4F75-8CBC-FBB056A07838}" srcOrd="2" destOrd="0" parTransId="{EAE8306A-C52F-4B29-B4AA-ACDEBA6306B6}" sibTransId="{86368A11-02F4-4806-A8A9-7B7212EC38D1}"/>
    <dgm:cxn modelId="{FC639404-AF03-42CD-BE6A-5E0FBDC6C277}" type="presOf" srcId="{4F19ECBB-5520-45D1-AC57-558545007053}" destId="{8E22839A-E2C0-49E4-9345-7289D774F972}" srcOrd="0" destOrd="0" presId="urn:microsoft.com/office/officeart/2008/layout/VerticalCurvedList"/>
    <dgm:cxn modelId="{E2F5F230-7B4D-4643-BD3C-015F48724487}" type="presOf" srcId="{9BAE28CB-51C8-4F75-8CBC-FBB056A07838}" destId="{355D9600-3384-4F2F-8BBA-4441B88BAC96}" srcOrd="0" destOrd="0" presId="urn:microsoft.com/office/officeart/2008/layout/VerticalCurvedList"/>
    <dgm:cxn modelId="{83A81CCA-0735-436D-9A44-5FF27DB8F9D8}" type="presOf" srcId="{4642552D-42E7-44D0-9522-0F7724AAFEDA}" destId="{1D274F2D-2D5A-47D1-84B5-AE43727C6696}" srcOrd="0" destOrd="0" presId="urn:microsoft.com/office/officeart/2008/layout/VerticalCurvedList"/>
    <dgm:cxn modelId="{F2971BD4-D464-40BE-BF10-E5FC9FD9378B}" type="presOf" srcId="{C2B29E6E-5766-4D96-968F-6F906A3DD182}" destId="{28EF300C-281B-4810-867F-9C21C92E863B}" srcOrd="0" destOrd="0" presId="urn:microsoft.com/office/officeart/2008/layout/VerticalCurvedList"/>
    <dgm:cxn modelId="{D505B997-C21A-4D8F-BC08-B2B9C41ABD5E}" type="presOf" srcId="{6EB87846-9578-4703-ADF4-2F0C48AA00F0}" destId="{59359B19-8886-4C32-BCE1-BD1DD4DBD050}" srcOrd="0" destOrd="0" presId="urn:microsoft.com/office/officeart/2008/layout/VerticalCurvedList"/>
    <dgm:cxn modelId="{FAF81A43-D916-4BC9-BAE7-7A079ADC4EAD}" srcId="{6EB87846-9578-4703-ADF4-2F0C48AA00F0}" destId="{4642552D-42E7-44D0-9522-0F7724AAFEDA}" srcOrd="4" destOrd="0" parTransId="{08E7F43B-7BF2-4556-A47D-4717ED32A970}" sibTransId="{23BFD792-C547-48B9-A536-4C87256482AB}"/>
    <dgm:cxn modelId="{4ACFC6C9-B28E-454D-9D40-B0B88975C352}" type="presOf" srcId="{D02C4E46-DC19-4514-B830-8DE2A4B81718}" destId="{91376656-9C38-4F7F-B605-39463ECEB745}" srcOrd="0" destOrd="0" presId="urn:microsoft.com/office/officeart/2008/layout/VerticalCurvedList"/>
    <dgm:cxn modelId="{2B17DC58-11FD-447B-805D-750D86BCFC36}" srcId="{6EB87846-9578-4703-ADF4-2F0C48AA00F0}" destId="{4F19ECBB-5520-45D1-AC57-558545007053}" srcOrd="0" destOrd="0" parTransId="{FCDA2B15-E43F-4A12-980B-A4F4D0B8062C}" sibTransId="{FE3EB322-618D-44A4-A75D-143EF60ABCFA}"/>
    <dgm:cxn modelId="{F13681B3-930C-49DF-AF7B-3B66482A40DD}" type="presParOf" srcId="{59359B19-8886-4C32-BCE1-BD1DD4DBD050}" destId="{2738144A-B90B-4BBD-99CF-FE8BD859CB08}" srcOrd="0" destOrd="0" presId="urn:microsoft.com/office/officeart/2008/layout/VerticalCurvedList"/>
    <dgm:cxn modelId="{B1F19DB4-EF16-4EE2-951F-420DB2F5E99C}" type="presParOf" srcId="{2738144A-B90B-4BBD-99CF-FE8BD859CB08}" destId="{0F6714C4-E3E4-4B21-98BD-F2E32C180D37}" srcOrd="0" destOrd="0" presId="urn:microsoft.com/office/officeart/2008/layout/VerticalCurvedList"/>
    <dgm:cxn modelId="{4BD23C9E-32B1-4B5A-A21A-6E41200764A7}" type="presParOf" srcId="{0F6714C4-E3E4-4B21-98BD-F2E32C180D37}" destId="{E007E2B9-BD0B-457F-BD01-759E5A0414B9}" srcOrd="0" destOrd="0" presId="urn:microsoft.com/office/officeart/2008/layout/VerticalCurvedList"/>
    <dgm:cxn modelId="{5DCB11A4-8976-4044-93A2-EE20461EA71C}" type="presParOf" srcId="{0F6714C4-E3E4-4B21-98BD-F2E32C180D37}" destId="{630FBBCF-60CF-4E98-BAFE-45EA8C477F60}" srcOrd="1" destOrd="0" presId="urn:microsoft.com/office/officeart/2008/layout/VerticalCurvedList"/>
    <dgm:cxn modelId="{B5FFD5D3-75B3-4A5A-BCFB-08938F9A7F66}" type="presParOf" srcId="{0F6714C4-E3E4-4B21-98BD-F2E32C180D37}" destId="{F013AD44-03D4-4362-B0F0-104A76E42B0A}" srcOrd="2" destOrd="0" presId="urn:microsoft.com/office/officeart/2008/layout/VerticalCurvedList"/>
    <dgm:cxn modelId="{AC222B05-0ADB-4C5F-9D91-28E2B586DD1A}" type="presParOf" srcId="{0F6714C4-E3E4-4B21-98BD-F2E32C180D37}" destId="{C9898C3D-35FA-42F0-9AE7-C1478B18A0DD}" srcOrd="3" destOrd="0" presId="urn:microsoft.com/office/officeart/2008/layout/VerticalCurvedList"/>
    <dgm:cxn modelId="{3DC9D0A2-C8E3-4B8D-A888-115D52BFB1BC}" type="presParOf" srcId="{2738144A-B90B-4BBD-99CF-FE8BD859CB08}" destId="{8E22839A-E2C0-49E4-9345-7289D774F972}" srcOrd="1" destOrd="0" presId="urn:microsoft.com/office/officeart/2008/layout/VerticalCurvedList"/>
    <dgm:cxn modelId="{D5152C71-CD12-4C87-B4DC-BA039A874722}" type="presParOf" srcId="{2738144A-B90B-4BBD-99CF-FE8BD859CB08}" destId="{E482CB7D-44EC-444C-8C86-2AA5B2B19332}" srcOrd="2" destOrd="0" presId="urn:microsoft.com/office/officeart/2008/layout/VerticalCurvedList"/>
    <dgm:cxn modelId="{30189491-E582-4537-AB2A-EE0791770AB4}" type="presParOf" srcId="{E482CB7D-44EC-444C-8C86-2AA5B2B19332}" destId="{C01A9292-ADC2-4E23-BF69-67D345DF810F}" srcOrd="0" destOrd="0" presId="urn:microsoft.com/office/officeart/2008/layout/VerticalCurvedList"/>
    <dgm:cxn modelId="{3C77DBC0-405F-4436-9624-5767B3C8AB09}" type="presParOf" srcId="{2738144A-B90B-4BBD-99CF-FE8BD859CB08}" destId="{28EF300C-281B-4810-867F-9C21C92E863B}" srcOrd="3" destOrd="0" presId="urn:microsoft.com/office/officeart/2008/layout/VerticalCurvedList"/>
    <dgm:cxn modelId="{5088CC3C-F9BC-476B-A0B2-98FCCBDB6A1C}" type="presParOf" srcId="{2738144A-B90B-4BBD-99CF-FE8BD859CB08}" destId="{4FB110A6-9550-4796-BE1F-D492497458BA}" srcOrd="4" destOrd="0" presId="urn:microsoft.com/office/officeart/2008/layout/VerticalCurvedList"/>
    <dgm:cxn modelId="{988D1017-20C3-42F0-A0F2-0CE7007C6225}" type="presParOf" srcId="{4FB110A6-9550-4796-BE1F-D492497458BA}" destId="{FFBB5356-2ACA-4613-8AF4-26565EB0926D}" srcOrd="0" destOrd="0" presId="urn:microsoft.com/office/officeart/2008/layout/VerticalCurvedList"/>
    <dgm:cxn modelId="{C82C0083-23C8-4E31-ACAF-A017AE6796C5}" type="presParOf" srcId="{2738144A-B90B-4BBD-99CF-FE8BD859CB08}" destId="{355D9600-3384-4F2F-8BBA-4441B88BAC96}" srcOrd="5" destOrd="0" presId="urn:microsoft.com/office/officeart/2008/layout/VerticalCurvedList"/>
    <dgm:cxn modelId="{E444EF4F-1EE8-4000-B898-F4AB4A2CE07E}" type="presParOf" srcId="{2738144A-B90B-4BBD-99CF-FE8BD859CB08}" destId="{E0866969-490A-4E55-B949-8DE932F8C1EB}" srcOrd="6" destOrd="0" presId="urn:microsoft.com/office/officeart/2008/layout/VerticalCurvedList"/>
    <dgm:cxn modelId="{0B78692C-5A10-470F-828E-90D3A05A3F94}" type="presParOf" srcId="{E0866969-490A-4E55-B949-8DE932F8C1EB}" destId="{A49ED13E-81F0-4227-B75E-BD8AE23A999E}" srcOrd="0" destOrd="0" presId="urn:microsoft.com/office/officeart/2008/layout/VerticalCurvedList"/>
    <dgm:cxn modelId="{A4335446-EAC3-4942-94D2-5862806881D9}" type="presParOf" srcId="{2738144A-B90B-4BBD-99CF-FE8BD859CB08}" destId="{91376656-9C38-4F7F-B605-39463ECEB745}" srcOrd="7" destOrd="0" presId="urn:microsoft.com/office/officeart/2008/layout/VerticalCurvedList"/>
    <dgm:cxn modelId="{A2E92966-EC80-4A7B-860D-D6A86443DB63}" type="presParOf" srcId="{2738144A-B90B-4BBD-99CF-FE8BD859CB08}" destId="{ABA8F8F6-7C94-4D38-9255-F67975E5AA3B}" srcOrd="8" destOrd="0" presId="urn:microsoft.com/office/officeart/2008/layout/VerticalCurvedList"/>
    <dgm:cxn modelId="{670E436A-B5AB-4387-A2AC-34E4E93E9051}" type="presParOf" srcId="{ABA8F8F6-7C94-4D38-9255-F67975E5AA3B}" destId="{1CF9FE10-5ADE-440A-911D-84272BCF186A}" srcOrd="0" destOrd="0" presId="urn:microsoft.com/office/officeart/2008/layout/VerticalCurvedList"/>
    <dgm:cxn modelId="{E2F95118-9C7B-4F9C-B834-CBB86443F8FE}" type="presParOf" srcId="{2738144A-B90B-4BBD-99CF-FE8BD859CB08}" destId="{1D274F2D-2D5A-47D1-84B5-AE43727C6696}" srcOrd="9" destOrd="0" presId="urn:microsoft.com/office/officeart/2008/layout/VerticalCurvedList"/>
    <dgm:cxn modelId="{0DBAFEBD-C285-4291-8369-EFA455BD0387}" type="presParOf" srcId="{2738144A-B90B-4BBD-99CF-FE8BD859CB08}" destId="{C4276CB6-1838-47BF-95CE-F19506CF757D}" srcOrd="10" destOrd="0" presId="urn:microsoft.com/office/officeart/2008/layout/VerticalCurvedList"/>
    <dgm:cxn modelId="{757E4583-9B5F-4E0F-B50E-CBBB982B15AE}" type="presParOf" srcId="{C4276CB6-1838-47BF-95CE-F19506CF757D}" destId="{5F495B5C-F5ED-47F4-9861-3E869A71339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D0456-05BE-4292-998B-BE357086EC46}">
      <dsp:nvSpPr>
        <dsp:cNvPr id="0" name=""/>
        <dsp:cNvSpPr/>
      </dsp:nvSpPr>
      <dsp:spPr>
        <a:xfrm>
          <a:off x="-5718275" y="-875276"/>
          <a:ext cx="6807975" cy="6807975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AB8B2-029D-495A-A9DD-5268FF625C86}">
      <dsp:nvSpPr>
        <dsp:cNvPr id="0" name=""/>
        <dsp:cNvSpPr/>
      </dsp:nvSpPr>
      <dsp:spPr>
        <a:xfrm>
          <a:off x="476336" y="315987"/>
          <a:ext cx="7061497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Оценка профессиональных рисков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6336" y="315987"/>
        <a:ext cx="7061497" cy="632380"/>
      </dsp:txXfrm>
    </dsp:sp>
    <dsp:sp modelId="{7150FB81-C828-4290-A314-C64305DFB6DA}">
      <dsp:nvSpPr>
        <dsp:cNvPr id="0" name=""/>
        <dsp:cNvSpPr/>
      </dsp:nvSpPr>
      <dsp:spPr>
        <a:xfrm>
          <a:off x="81098" y="236940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60A33-6AFD-4AF7-9661-9ADF97B05E2A}">
      <dsp:nvSpPr>
        <dsp:cNvPr id="0" name=""/>
        <dsp:cNvSpPr/>
      </dsp:nvSpPr>
      <dsp:spPr>
        <a:xfrm>
          <a:off x="929481" y="1264254"/>
          <a:ext cx="6608352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обучения работников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9481" y="1264254"/>
        <a:ext cx="6608352" cy="632380"/>
      </dsp:txXfrm>
    </dsp:sp>
    <dsp:sp modelId="{A44FB8AB-BE60-489C-AEC2-5AEE8DE13DCE}">
      <dsp:nvSpPr>
        <dsp:cNvPr id="0" name=""/>
        <dsp:cNvSpPr/>
      </dsp:nvSpPr>
      <dsp:spPr>
        <a:xfrm>
          <a:off x="534243" y="1185206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D4890-B777-4222-BBD6-600751BFB025}">
      <dsp:nvSpPr>
        <dsp:cNvPr id="0" name=""/>
        <dsp:cNvSpPr/>
      </dsp:nvSpPr>
      <dsp:spPr>
        <a:xfrm>
          <a:off x="1110222" y="2212520"/>
          <a:ext cx="6005168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работников при эксплуатации зданий и сооружений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10222" y="2212520"/>
        <a:ext cx="6005168" cy="632380"/>
      </dsp:txXfrm>
    </dsp:sp>
    <dsp:sp modelId="{CF52091E-FC95-40AC-8AC8-C456273C3586}">
      <dsp:nvSpPr>
        <dsp:cNvPr id="0" name=""/>
        <dsp:cNvSpPr/>
      </dsp:nvSpPr>
      <dsp:spPr>
        <a:xfrm>
          <a:off x="673323" y="2133473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6EA24-9605-498A-B3D1-98D8325627E9}">
      <dsp:nvSpPr>
        <dsp:cNvPr id="0" name=""/>
        <dsp:cNvSpPr/>
      </dsp:nvSpPr>
      <dsp:spPr>
        <a:xfrm>
          <a:off x="1117885" y="3197490"/>
          <a:ext cx="5457970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работников при эксплуатации оборудования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17885" y="3197490"/>
        <a:ext cx="5457970" cy="632380"/>
      </dsp:txXfrm>
    </dsp:sp>
    <dsp:sp modelId="{DAC9BB0E-1E99-49D9-8B25-A8AF8EFBE076}">
      <dsp:nvSpPr>
        <dsp:cNvPr id="0" name=""/>
        <dsp:cNvSpPr/>
      </dsp:nvSpPr>
      <dsp:spPr>
        <a:xfrm>
          <a:off x="534243" y="3081740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8305B-9443-401D-8831-DBB22680FC5B}">
      <dsp:nvSpPr>
        <dsp:cNvPr id="0" name=""/>
        <dsp:cNvSpPr/>
      </dsp:nvSpPr>
      <dsp:spPr>
        <a:xfrm>
          <a:off x="540878" y="4109054"/>
          <a:ext cx="6029248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работников подрядных организаций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0878" y="4109054"/>
        <a:ext cx="6029248" cy="632380"/>
      </dsp:txXfrm>
    </dsp:sp>
    <dsp:sp modelId="{022C523B-CBD2-4BC9-BBE1-14B700C986BD}">
      <dsp:nvSpPr>
        <dsp:cNvPr id="0" name=""/>
        <dsp:cNvSpPr/>
      </dsp:nvSpPr>
      <dsp:spPr>
        <a:xfrm>
          <a:off x="81098" y="4030006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FBBCF-60CF-4E98-BAFE-45EA8C477F60}">
      <dsp:nvSpPr>
        <dsp:cNvPr id="0" name=""/>
        <dsp:cNvSpPr/>
      </dsp:nvSpPr>
      <dsp:spPr>
        <a:xfrm>
          <a:off x="-5887346" y="-900979"/>
          <a:ext cx="7008819" cy="7008819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2839A-E2C0-49E4-9345-7289D774F972}">
      <dsp:nvSpPr>
        <dsp:cNvPr id="0" name=""/>
        <dsp:cNvSpPr/>
      </dsp:nvSpPr>
      <dsp:spPr>
        <a:xfrm>
          <a:off x="486094" y="325324"/>
          <a:ext cx="7364961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Распределение обязанностей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6094" y="325324"/>
        <a:ext cx="7364961" cy="651065"/>
      </dsp:txXfrm>
    </dsp:sp>
    <dsp:sp modelId="{C01A9292-ADC2-4E23-BF69-67D345DF810F}">
      <dsp:nvSpPr>
        <dsp:cNvPr id="0" name=""/>
        <dsp:cNvSpPr/>
      </dsp:nvSpPr>
      <dsp:spPr>
        <a:xfrm>
          <a:off x="83229" y="243941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8EF300C-281B-4810-867F-9C21C92E863B}">
      <dsp:nvSpPr>
        <dsp:cNvPr id="0" name=""/>
        <dsp:cNvSpPr/>
      </dsp:nvSpPr>
      <dsp:spPr>
        <a:xfrm>
          <a:off x="956680" y="1301610"/>
          <a:ext cx="6898427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рисками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6680" y="1301610"/>
        <a:ext cx="6898427" cy="651065"/>
      </dsp:txXfrm>
    </dsp:sp>
    <dsp:sp modelId="{FFBB5356-2ACA-4613-8AF4-26565EB0926D}">
      <dsp:nvSpPr>
        <dsp:cNvPr id="0" name=""/>
        <dsp:cNvSpPr/>
      </dsp:nvSpPr>
      <dsp:spPr>
        <a:xfrm>
          <a:off x="549763" y="1220227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5D9600-3384-4F2F-8BBA-4441B88BAC96}">
      <dsp:nvSpPr>
        <dsp:cNvPr id="0" name=""/>
        <dsp:cNvSpPr/>
      </dsp:nvSpPr>
      <dsp:spPr>
        <a:xfrm>
          <a:off x="1099868" y="2277897"/>
          <a:ext cx="6755238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 распределена ответственность между заказчиком и исполнителем подрядных работ.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9868" y="2277897"/>
        <a:ext cx="6755238" cy="651065"/>
      </dsp:txXfrm>
    </dsp:sp>
    <dsp:sp modelId="{A49ED13E-81F0-4227-B75E-BD8AE23A999E}">
      <dsp:nvSpPr>
        <dsp:cNvPr id="0" name=""/>
        <dsp:cNvSpPr/>
      </dsp:nvSpPr>
      <dsp:spPr>
        <a:xfrm>
          <a:off x="692952" y="2196513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376656-9C38-4F7F-B605-39463ECEB745}">
      <dsp:nvSpPr>
        <dsp:cNvPr id="0" name=""/>
        <dsp:cNvSpPr/>
      </dsp:nvSpPr>
      <dsp:spPr>
        <a:xfrm>
          <a:off x="999415" y="3254183"/>
          <a:ext cx="5699135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 разработаны корректирующие (предупреждающие) действия по устранению причин происшествия.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9415" y="3254183"/>
        <a:ext cx="5699135" cy="651065"/>
      </dsp:txXfrm>
    </dsp:sp>
    <dsp:sp modelId="{1CF9FE10-5ADE-440A-911D-84272BCF186A}">
      <dsp:nvSpPr>
        <dsp:cNvPr id="0" name=""/>
        <dsp:cNvSpPr/>
      </dsp:nvSpPr>
      <dsp:spPr>
        <a:xfrm>
          <a:off x="549763" y="3172800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D274F2D-2D5A-47D1-84B5-AE43727C6696}">
      <dsp:nvSpPr>
        <dsp:cNvPr id="0" name=""/>
        <dsp:cNvSpPr/>
      </dsp:nvSpPr>
      <dsp:spPr>
        <a:xfrm>
          <a:off x="462084" y="4219180"/>
          <a:ext cx="5614899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Финансирование мероприятий по улучшению условий и охраны труда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2084" y="4219180"/>
        <a:ext cx="5614899" cy="651065"/>
      </dsp:txXfrm>
    </dsp:sp>
    <dsp:sp modelId="{5F495B5C-F5ED-47F4-9861-3E869A713390}">
      <dsp:nvSpPr>
        <dsp:cNvPr id="0" name=""/>
        <dsp:cNvSpPr/>
      </dsp:nvSpPr>
      <dsp:spPr>
        <a:xfrm>
          <a:off x="83229" y="4149086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84600" y="0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1AD18-05FA-4F66-BC24-53A7E059D74A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1227138"/>
            <a:ext cx="4414838" cy="3311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8338" y="4722813"/>
            <a:ext cx="5345112" cy="38623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20213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84600" y="9320213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CF43F-F2A5-4F25-8747-2E2497AAC9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83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5CF43F-F2A5-4F25-8747-2E2497AAC9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706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A7A294-335A-46A4-B1EB-BA49295A48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FCF47C59-666B-4AF3-99F6-A9F0A4501C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2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1E675B-F1EA-4001-935D-0D7603C5063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89611-3219-4D2D-B73E-9144FCF7B2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1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69650E-2363-43E5-B48E-37FF0E1BF28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601AF12-06A6-4E83-99D7-75F0CD17FC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5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3C081F-A72F-4EAA-A3EA-D204366344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055A36C-C851-4DBF-8912-FA88052A06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3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4BF93E-580E-4017-B0DF-99C1330A81C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A5890340-3AFF-4745-BE49-A386536700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3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264911-F098-49D1-9239-952D90FC31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0E49F-840B-4B44-B114-0B1ECA425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3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999177-B6C5-45C5-862D-25F4AB2289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EB29E-30D0-4301-B5D8-FF5B76B9BB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8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23168A-FDC6-46FE-8E82-1E7AAD1A658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0AC5B-7E64-49A0-BC22-2D6516299D9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5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04F1-DDCA-4C45-B677-BDCDE99EB5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48DEC25-616D-4244-8213-E68F6AC651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4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27.02.2024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99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27.02.2024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0160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27.02.2024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94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27.02.2024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5107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27.02.2024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97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D70F41-7E8D-4B0F-B905-46E7161813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1912A0-C3EC-4C25-AB53-C7ABD590EB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90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10113-0C9A-41BB-B51B-9BB597EAC6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38B05-4397-444C-990C-624768BB28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8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27.02.2024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08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ransition>
    <p:zoom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consultant.ru/document/cons_doc_LAW_402317/c6607f1fe04dcb8ba302ba2d8ebb60f352a0546f/#dst10001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rivate.proverki.gov.ru/private/knm/1783737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096869"/>
            <a:ext cx="8133213" cy="214269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в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охраной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C6B3AAF-5ACF-4251-9D20-0F3BF6009F00}"/>
              </a:ext>
            </a:extLst>
          </p:cNvPr>
          <p:cNvSpPr txBox="1"/>
          <p:nvPr/>
        </p:nvSpPr>
        <p:spPr>
          <a:xfrm>
            <a:off x="1019032" y="4877403"/>
            <a:ext cx="4667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заместитель руководителя государственной инспекции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Воронежской области</a:t>
            </a: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Бородихин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Иванович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9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457097" y="72526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8289" y="763443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1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25490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29.10.2021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776н</a:t>
            </a:r>
            <a:b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"Об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утверждении Примерного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положения о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системе управления охраной труда"</a:t>
            </a: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xmlns="" id="{FEF5A2F2-1EBB-4CDB-B7C7-30E6D7912D98}"/>
              </a:ext>
            </a:extLst>
          </p:cNvPr>
          <p:cNvSpPr/>
          <p:nvPr/>
        </p:nvSpPr>
        <p:spPr>
          <a:xfrm>
            <a:off x="360614" y="1286579"/>
            <a:ext cx="4800223" cy="329671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ч.1 ст.3 Федерального закона от 31.07.2020 г. № 247-ФЗ «Об обязательных требованиях в Российской Федерации», положения нормативных правовых актов, устанавливающих обязательные требования, должны вступать в силу либо с 1 марта, либо с 1 сентября соответствующего года, но не ранее чем по истечении девяноста дней после дня официального опубликования соответствующего нормативного правового акта</a:t>
            </a:r>
            <a:r>
              <a:rPr lang="ru-RU" sz="16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xmlns="" id="{F1CEA241-A3C2-4ECD-9916-31811A441E15}"/>
              </a:ext>
            </a:extLst>
          </p:cNvPr>
          <p:cNvSpPr/>
          <p:nvPr/>
        </p:nvSpPr>
        <p:spPr>
          <a:xfrm>
            <a:off x="5320192" y="1286579"/>
            <a:ext cx="3695374" cy="31042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п.13.2 Разъяснений о применении «Правил подготовки нормативных правовых актов федеральных органов исполнительной власти и их государственной регистрации», утвержденных Приказом Минюста России от 23.04.2020 г. № 105, акты рекомендательного характера не подлежат регистрации в Минюсте России.</a:t>
            </a: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xmlns="" id="{D3E57385-3229-4612-9C12-8CE517207D4F}"/>
              </a:ext>
            </a:extLst>
          </p:cNvPr>
          <p:cNvSpPr/>
          <p:nvPr/>
        </p:nvSpPr>
        <p:spPr>
          <a:xfrm>
            <a:off x="360614" y="4782300"/>
            <a:ext cx="5606135" cy="15782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just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Новое Примерное положение о системе управления охраной труда зарегистрировали в Минюсте, так как в нем есть обязательные требования. Речь о тех требованиях, которые закрепили в отдельных нормах раздела Х Трудового кодекса в новой редакции (статьи 214, 217 и 218).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3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484537" y="710265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65729" y="748440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2</a:t>
            </a: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xmlns="" id="{C1AE3A58-0A90-476D-8BDE-3152FC0662EC}"/>
              </a:ext>
            </a:extLst>
          </p:cNvPr>
          <p:cNvSpPr/>
          <p:nvPr/>
        </p:nvSpPr>
        <p:spPr>
          <a:xfrm>
            <a:off x="396547" y="1436103"/>
            <a:ext cx="4636576" cy="53022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just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п. 8 Примерного положения о СУОТ, при определении состава соблюдаемых работодателем норм Примерного положения и их полноты учитываются наличие у работодателя рабочих мест с вредными и/или опасными условиями труда, производственных процессов, содержащих опасности травмирования работников, а также результаты выявления (идентификации) опасностей и оценки уровней профессиональных рисков, связанных с этими опасностями.</a:t>
            </a:r>
          </a:p>
          <a:p>
            <a:pPr marL="0" marR="0" lvl="0" indent="0" algn="just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Из данной нормы следует, что работодатель сам определяет состав соблюдаемых им норм Примерного положения о СУОТ, которые после определения и закрепления в своём локальном акте, будут носить для работодателя обязательный характер</a:t>
            </a: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xmlns="" id="{E5462E94-2DD2-450C-B950-C11567227B48}"/>
              </a:ext>
            </a:extLst>
          </p:cNvPr>
          <p:cNvSpPr/>
          <p:nvPr/>
        </p:nvSpPr>
        <p:spPr>
          <a:xfrm>
            <a:off x="5109746" y="1473009"/>
            <a:ext cx="3905820" cy="256018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just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п. 25 Примерного положения о системе управления охраной труда, утв. Приказом Минтруда России от 29.10.2021 г. №776н, указано, что работодатель обязан обеспечить систематическое выявление опасностей и профессиональных рисков, их регулярный анализ и оценку. Аналогичная норма закрепляется в ст. 214 ТК РФ.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xmlns="" id="{751F7ECD-0467-4717-B0CC-0913E1A2D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25490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29.10.2021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776н</a:t>
            </a:r>
            <a:b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"Об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утверждении Примерного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положения о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системе управления охраной труда"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xmlns="" id="{524555AD-F28D-4D3D-BEC1-F070B3454EDF}"/>
              </a:ext>
            </a:extLst>
          </p:cNvPr>
          <p:cNvSpPr/>
          <p:nvPr/>
        </p:nvSpPr>
        <p:spPr>
          <a:xfrm rot="5400000">
            <a:off x="552271" y="1851421"/>
            <a:ext cx="742460" cy="617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Выноска 1 2"/>
          <p:cNvSpPr/>
          <p:nvPr/>
        </p:nvSpPr>
        <p:spPr>
          <a:xfrm>
            <a:off x="8465465" y="729223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65465" y="759128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3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101214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Организационная структуры управления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организации</a:t>
            </a:r>
            <a:b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(п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. 2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приказа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Минтруда России от 29.10.2021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776н) </a:t>
            </a:r>
          </a:p>
        </p:txBody>
      </p:sp>
      <p:sp>
        <p:nvSpPr>
          <p:cNvPr id="8" name="Скругленный прямоугольник 5">
            <a:extLst>
              <a:ext uri="{FF2B5EF4-FFF2-40B4-BE49-F238E27FC236}">
                <a16:creationId xmlns:a16="http://schemas.microsoft.com/office/drawing/2014/main" xmlns="" id="{FF69ED1E-1266-4532-8D88-2039C283FE5D}"/>
              </a:ext>
            </a:extLst>
          </p:cNvPr>
          <p:cNvSpPr/>
          <p:nvPr/>
        </p:nvSpPr>
        <p:spPr>
          <a:xfrm>
            <a:off x="482573" y="1294488"/>
            <a:ext cx="8178853" cy="764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Приказ Минтруда России № 776н «Примерное положение о системе управления охраной труда»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xmlns="" id="{7FE4A07A-36EC-41FD-8194-476A56910B72}"/>
              </a:ext>
            </a:extLst>
          </p:cNvPr>
          <p:cNvSpPr/>
          <p:nvPr/>
        </p:nvSpPr>
        <p:spPr>
          <a:xfrm>
            <a:off x="482573" y="2335916"/>
            <a:ext cx="8178853" cy="10930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just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п. 2 СУОТ представляет собой единство:</a:t>
            </a:r>
          </a:p>
          <a:p>
            <a:pPr marL="0" marR="0" lvl="0" indent="0" algn="just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а) организационной структуры управления организации (согласно штатному расписанию), предусматривающей установление обязанностей и ответственности в области охраны труда на всех уровнях управления; </a:t>
            </a: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xmlns="" id="{1682FAA2-278F-430D-89E1-32E4F58D5992}"/>
              </a:ext>
            </a:extLst>
          </p:cNvPr>
          <p:cNvSpPr/>
          <p:nvPr/>
        </p:nvSpPr>
        <p:spPr>
          <a:xfrm>
            <a:off x="482573" y="3559355"/>
            <a:ext cx="5249674" cy="1341894"/>
          </a:xfrm>
          <a:custGeom>
            <a:avLst/>
            <a:gdLst>
              <a:gd name="connsiteX0" fmla="*/ 0 w 5249674"/>
              <a:gd name="connsiteY0" fmla="*/ 223653 h 1341894"/>
              <a:gd name="connsiteX1" fmla="*/ 223653 w 5249674"/>
              <a:gd name="connsiteY1" fmla="*/ 0 h 1341894"/>
              <a:gd name="connsiteX2" fmla="*/ 5026021 w 5249674"/>
              <a:gd name="connsiteY2" fmla="*/ 0 h 1341894"/>
              <a:gd name="connsiteX3" fmla="*/ 5249674 w 5249674"/>
              <a:gd name="connsiteY3" fmla="*/ 223653 h 1341894"/>
              <a:gd name="connsiteX4" fmla="*/ 5249674 w 5249674"/>
              <a:gd name="connsiteY4" fmla="*/ 1118241 h 1341894"/>
              <a:gd name="connsiteX5" fmla="*/ 5026021 w 5249674"/>
              <a:gd name="connsiteY5" fmla="*/ 1341894 h 1341894"/>
              <a:gd name="connsiteX6" fmla="*/ 223653 w 5249674"/>
              <a:gd name="connsiteY6" fmla="*/ 1341894 h 1341894"/>
              <a:gd name="connsiteX7" fmla="*/ 0 w 5249674"/>
              <a:gd name="connsiteY7" fmla="*/ 1118241 h 1341894"/>
              <a:gd name="connsiteX8" fmla="*/ 0 w 5249674"/>
              <a:gd name="connsiteY8" fmla="*/ 223653 h 1341894"/>
              <a:gd name="connsiteX0" fmla="*/ 0 w 5249674"/>
              <a:gd name="connsiteY0" fmla="*/ 223653 h 1341894"/>
              <a:gd name="connsiteX1" fmla="*/ 223653 w 5249674"/>
              <a:gd name="connsiteY1" fmla="*/ 0 h 1341894"/>
              <a:gd name="connsiteX2" fmla="*/ 5026021 w 5249674"/>
              <a:gd name="connsiteY2" fmla="*/ 0 h 1341894"/>
              <a:gd name="connsiteX3" fmla="*/ 5249674 w 5249674"/>
              <a:gd name="connsiteY3" fmla="*/ 223653 h 1341894"/>
              <a:gd name="connsiteX4" fmla="*/ 5249674 w 5249674"/>
              <a:gd name="connsiteY4" fmla="*/ 1118241 h 1341894"/>
              <a:gd name="connsiteX5" fmla="*/ 5026021 w 5249674"/>
              <a:gd name="connsiteY5" fmla="*/ 1341894 h 1341894"/>
              <a:gd name="connsiteX6" fmla="*/ 781592 w 5249674"/>
              <a:gd name="connsiteY6" fmla="*/ 1093922 h 1341894"/>
              <a:gd name="connsiteX7" fmla="*/ 0 w 5249674"/>
              <a:gd name="connsiteY7" fmla="*/ 1118241 h 1341894"/>
              <a:gd name="connsiteX8" fmla="*/ 0 w 5249674"/>
              <a:gd name="connsiteY8" fmla="*/ 223653 h 1341894"/>
              <a:gd name="connsiteX0" fmla="*/ 0 w 5249674"/>
              <a:gd name="connsiteY0" fmla="*/ 223653 h 1341894"/>
              <a:gd name="connsiteX1" fmla="*/ 223653 w 5249674"/>
              <a:gd name="connsiteY1" fmla="*/ 0 h 1341894"/>
              <a:gd name="connsiteX2" fmla="*/ 4545574 w 5249674"/>
              <a:gd name="connsiteY2" fmla="*/ 263472 h 1341894"/>
              <a:gd name="connsiteX3" fmla="*/ 5249674 w 5249674"/>
              <a:gd name="connsiteY3" fmla="*/ 223653 h 1341894"/>
              <a:gd name="connsiteX4" fmla="*/ 5249674 w 5249674"/>
              <a:gd name="connsiteY4" fmla="*/ 1118241 h 1341894"/>
              <a:gd name="connsiteX5" fmla="*/ 5026021 w 5249674"/>
              <a:gd name="connsiteY5" fmla="*/ 1341894 h 1341894"/>
              <a:gd name="connsiteX6" fmla="*/ 781592 w 5249674"/>
              <a:gd name="connsiteY6" fmla="*/ 1093922 h 1341894"/>
              <a:gd name="connsiteX7" fmla="*/ 0 w 5249674"/>
              <a:gd name="connsiteY7" fmla="*/ 1118241 h 1341894"/>
              <a:gd name="connsiteX8" fmla="*/ 0 w 5249674"/>
              <a:gd name="connsiteY8" fmla="*/ 223653 h 1341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49674" h="1341894">
                <a:moveTo>
                  <a:pt x="0" y="223653"/>
                </a:moveTo>
                <a:cubicBezTo>
                  <a:pt x="0" y="100133"/>
                  <a:pt x="100133" y="0"/>
                  <a:pt x="223653" y="0"/>
                </a:cubicBezTo>
                <a:lnTo>
                  <a:pt x="4545574" y="263472"/>
                </a:lnTo>
                <a:cubicBezTo>
                  <a:pt x="4669094" y="263472"/>
                  <a:pt x="5249674" y="100133"/>
                  <a:pt x="5249674" y="223653"/>
                </a:cubicBezTo>
                <a:lnTo>
                  <a:pt x="5249674" y="1118241"/>
                </a:lnTo>
                <a:cubicBezTo>
                  <a:pt x="5249674" y="1241761"/>
                  <a:pt x="5149541" y="1341894"/>
                  <a:pt x="5026021" y="1341894"/>
                </a:cubicBezTo>
                <a:cubicBezTo>
                  <a:pt x="3425232" y="1341894"/>
                  <a:pt x="2382381" y="1093922"/>
                  <a:pt x="781592" y="1093922"/>
                </a:cubicBezTo>
                <a:cubicBezTo>
                  <a:pt x="658072" y="1093922"/>
                  <a:pt x="0" y="1241761"/>
                  <a:pt x="0" y="1118241"/>
                </a:cubicBezTo>
                <a:lnTo>
                  <a:pt x="0" y="22365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just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В положении о СУОТ должны быть прописаны задачи и обязанности должностных лиц для всех уровней управления!!!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xmlns="" id="{1626B05C-BECC-4723-BC67-64014B913859}"/>
              </a:ext>
            </a:extLst>
          </p:cNvPr>
          <p:cNvSpPr/>
          <p:nvPr/>
        </p:nvSpPr>
        <p:spPr>
          <a:xfrm>
            <a:off x="482573" y="5031604"/>
            <a:ext cx="5508789" cy="1694011"/>
          </a:xfrm>
          <a:custGeom>
            <a:avLst/>
            <a:gdLst>
              <a:gd name="connsiteX0" fmla="*/ 0 w 5249674"/>
              <a:gd name="connsiteY0" fmla="*/ 223653 h 1341894"/>
              <a:gd name="connsiteX1" fmla="*/ 223653 w 5249674"/>
              <a:gd name="connsiteY1" fmla="*/ 0 h 1341894"/>
              <a:gd name="connsiteX2" fmla="*/ 5026021 w 5249674"/>
              <a:gd name="connsiteY2" fmla="*/ 0 h 1341894"/>
              <a:gd name="connsiteX3" fmla="*/ 5249674 w 5249674"/>
              <a:gd name="connsiteY3" fmla="*/ 223653 h 1341894"/>
              <a:gd name="connsiteX4" fmla="*/ 5249674 w 5249674"/>
              <a:gd name="connsiteY4" fmla="*/ 1118241 h 1341894"/>
              <a:gd name="connsiteX5" fmla="*/ 5026021 w 5249674"/>
              <a:gd name="connsiteY5" fmla="*/ 1341894 h 1341894"/>
              <a:gd name="connsiteX6" fmla="*/ 223653 w 5249674"/>
              <a:gd name="connsiteY6" fmla="*/ 1341894 h 1341894"/>
              <a:gd name="connsiteX7" fmla="*/ 0 w 5249674"/>
              <a:gd name="connsiteY7" fmla="*/ 1118241 h 1341894"/>
              <a:gd name="connsiteX8" fmla="*/ 0 w 5249674"/>
              <a:gd name="connsiteY8" fmla="*/ 223653 h 1341894"/>
              <a:gd name="connsiteX0" fmla="*/ 0 w 5249674"/>
              <a:gd name="connsiteY0" fmla="*/ 223653 h 1341894"/>
              <a:gd name="connsiteX1" fmla="*/ 223653 w 5249674"/>
              <a:gd name="connsiteY1" fmla="*/ 0 h 1341894"/>
              <a:gd name="connsiteX2" fmla="*/ 5026021 w 5249674"/>
              <a:gd name="connsiteY2" fmla="*/ 0 h 1341894"/>
              <a:gd name="connsiteX3" fmla="*/ 5249674 w 5249674"/>
              <a:gd name="connsiteY3" fmla="*/ 223653 h 1341894"/>
              <a:gd name="connsiteX4" fmla="*/ 5249674 w 5249674"/>
              <a:gd name="connsiteY4" fmla="*/ 1118241 h 1341894"/>
              <a:gd name="connsiteX5" fmla="*/ 4053255 w 5249674"/>
              <a:gd name="connsiteY5" fmla="*/ 1108431 h 1341894"/>
              <a:gd name="connsiteX6" fmla="*/ 223653 w 5249674"/>
              <a:gd name="connsiteY6" fmla="*/ 1341894 h 1341894"/>
              <a:gd name="connsiteX7" fmla="*/ 0 w 5249674"/>
              <a:gd name="connsiteY7" fmla="*/ 1118241 h 1341894"/>
              <a:gd name="connsiteX8" fmla="*/ 0 w 5249674"/>
              <a:gd name="connsiteY8" fmla="*/ 223653 h 1341894"/>
              <a:gd name="connsiteX0" fmla="*/ 0 w 5249674"/>
              <a:gd name="connsiteY0" fmla="*/ 223653 h 1393044"/>
              <a:gd name="connsiteX1" fmla="*/ 223653 w 5249674"/>
              <a:gd name="connsiteY1" fmla="*/ 0 h 1393044"/>
              <a:gd name="connsiteX2" fmla="*/ 5026021 w 5249674"/>
              <a:gd name="connsiteY2" fmla="*/ 0 h 1393044"/>
              <a:gd name="connsiteX3" fmla="*/ 5249674 w 5249674"/>
              <a:gd name="connsiteY3" fmla="*/ 223653 h 1393044"/>
              <a:gd name="connsiteX4" fmla="*/ 5249674 w 5249674"/>
              <a:gd name="connsiteY4" fmla="*/ 1118241 h 1393044"/>
              <a:gd name="connsiteX5" fmla="*/ 4053255 w 5249674"/>
              <a:gd name="connsiteY5" fmla="*/ 1108431 h 1393044"/>
              <a:gd name="connsiteX6" fmla="*/ 223653 w 5249674"/>
              <a:gd name="connsiteY6" fmla="*/ 1341894 h 1393044"/>
              <a:gd name="connsiteX7" fmla="*/ 0 w 5249674"/>
              <a:gd name="connsiteY7" fmla="*/ 1118241 h 1393044"/>
              <a:gd name="connsiteX8" fmla="*/ 0 w 5249674"/>
              <a:gd name="connsiteY8" fmla="*/ 223653 h 1393044"/>
              <a:gd name="connsiteX0" fmla="*/ 0 w 5249674"/>
              <a:gd name="connsiteY0" fmla="*/ 223653 h 1485343"/>
              <a:gd name="connsiteX1" fmla="*/ 223653 w 5249674"/>
              <a:gd name="connsiteY1" fmla="*/ 0 h 1485343"/>
              <a:gd name="connsiteX2" fmla="*/ 5026021 w 5249674"/>
              <a:gd name="connsiteY2" fmla="*/ 0 h 1485343"/>
              <a:gd name="connsiteX3" fmla="*/ 5249674 w 5249674"/>
              <a:gd name="connsiteY3" fmla="*/ 223653 h 1485343"/>
              <a:gd name="connsiteX4" fmla="*/ 5249674 w 5249674"/>
              <a:gd name="connsiteY4" fmla="*/ 1118241 h 1485343"/>
              <a:gd name="connsiteX5" fmla="*/ 4033800 w 5249674"/>
              <a:gd name="connsiteY5" fmla="*/ 1264073 h 1485343"/>
              <a:gd name="connsiteX6" fmla="*/ 223653 w 5249674"/>
              <a:gd name="connsiteY6" fmla="*/ 1341894 h 1485343"/>
              <a:gd name="connsiteX7" fmla="*/ 0 w 5249674"/>
              <a:gd name="connsiteY7" fmla="*/ 1118241 h 1485343"/>
              <a:gd name="connsiteX8" fmla="*/ 0 w 5249674"/>
              <a:gd name="connsiteY8" fmla="*/ 223653 h 1485343"/>
              <a:gd name="connsiteX0" fmla="*/ 0 w 5249674"/>
              <a:gd name="connsiteY0" fmla="*/ 223653 h 1409213"/>
              <a:gd name="connsiteX1" fmla="*/ 223653 w 5249674"/>
              <a:gd name="connsiteY1" fmla="*/ 0 h 1409213"/>
              <a:gd name="connsiteX2" fmla="*/ 5026021 w 5249674"/>
              <a:gd name="connsiteY2" fmla="*/ 0 h 1409213"/>
              <a:gd name="connsiteX3" fmla="*/ 5249674 w 5249674"/>
              <a:gd name="connsiteY3" fmla="*/ 223653 h 1409213"/>
              <a:gd name="connsiteX4" fmla="*/ 5249674 w 5249674"/>
              <a:gd name="connsiteY4" fmla="*/ 1118241 h 1409213"/>
              <a:gd name="connsiteX5" fmla="*/ 4033800 w 5249674"/>
              <a:gd name="connsiteY5" fmla="*/ 1264073 h 1409213"/>
              <a:gd name="connsiteX6" fmla="*/ 223653 w 5249674"/>
              <a:gd name="connsiteY6" fmla="*/ 1341894 h 1409213"/>
              <a:gd name="connsiteX7" fmla="*/ 0 w 5249674"/>
              <a:gd name="connsiteY7" fmla="*/ 1118241 h 1409213"/>
              <a:gd name="connsiteX8" fmla="*/ 0 w 5249674"/>
              <a:gd name="connsiteY8" fmla="*/ 223653 h 1409213"/>
              <a:gd name="connsiteX0" fmla="*/ 0 w 5249674"/>
              <a:gd name="connsiteY0" fmla="*/ 223653 h 1409213"/>
              <a:gd name="connsiteX1" fmla="*/ 1138053 w 5249674"/>
              <a:gd name="connsiteY1" fmla="*/ 175098 h 1409213"/>
              <a:gd name="connsiteX2" fmla="*/ 5026021 w 5249674"/>
              <a:gd name="connsiteY2" fmla="*/ 0 h 1409213"/>
              <a:gd name="connsiteX3" fmla="*/ 5249674 w 5249674"/>
              <a:gd name="connsiteY3" fmla="*/ 223653 h 1409213"/>
              <a:gd name="connsiteX4" fmla="*/ 5249674 w 5249674"/>
              <a:gd name="connsiteY4" fmla="*/ 1118241 h 1409213"/>
              <a:gd name="connsiteX5" fmla="*/ 4033800 w 5249674"/>
              <a:gd name="connsiteY5" fmla="*/ 1264073 h 1409213"/>
              <a:gd name="connsiteX6" fmla="*/ 223653 w 5249674"/>
              <a:gd name="connsiteY6" fmla="*/ 1341894 h 1409213"/>
              <a:gd name="connsiteX7" fmla="*/ 0 w 5249674"/>
              <a:gd name="connsiteY7" fmla="*/ 1118241 h 1409213"/>
              <a:gd name="connsiteX8" fmla="*/ 0 w 5249674"/>
              <a:gd name="connsiteY8" fmla="*/ 223653 h 1409213"/>
              <a:gd name="connsiteX0" fmla="*/ 0 w 5249674"/>
              <a:gd name="connsiteY0" fmla="*/ 223653 h 1409213"/>
              <a:gd name="connsiteX1" fmla="*/ 1138053 w 5249674"/>
              <a:gd name="connsiteY1" fmla="*/ 175098 h 1409213"/>
              <a:gd name="connsiteX2" fmla="*/ 5026021 w 5249674"/>
              <a:gd name="connsiteY2" fmla="*/ 0 h 1409213"/>
              <a:gd name="connsiteX3" fmla="*/ 5249674 w 5249674"/>
              <a:gd name="connsiteY3" fmla="*/ 223653 h 1409213"/>
              <a:gd name="connsiteX4" fmla="*/ 5249674 w 5249674"/>
              <a:gd name="connsiteY4" fmla="*/ 1118241 h 1409213"/>
              <a:gd name="connsiteX5" fmla="*/ 4033800 w 5249674"/>
              <a:gd name="connsiteY5" fmla="*/ 1264073 h 1409213"/>
              <a:gd name="connsiteX6" fmla="*/ 223653 w 5249674"/>
              <a:gd name="connsiteY6" fmla="*/ 1341894 h 1409213"/>
              <a:gd name="connsiteX7" fmla="*/ 0 w 5249674"/>
              <a:gd name="connsiteY7" fmla="*/ 1118241 h 1409213"/>
              <a:gd name="connsiteX8" fmla="*/ 0 w 5249674"/>
              <a:gd name="connsiteY8" fmla="*/ 223653 h 1409213"/>
              <a:gd name="connsiteX0" fmla="*/ 0 w 5327157"/>
              <a:gd name="connsiteY0" fmla="*/ 379295 h 1564855"/>
              <a:gd name="connsiteX1" fmla="*/ 1138053 w 5327157"/>
              <a:gd name="connsiteY1" fmla="*/ 330740 h 1564855"/>
              <a:gd name="connsiteX2" fmla="*/ 5278940 w 5327157"/>
              <a:gd name="connsiteY2" fmla="*/ 0 h 1564855"/>
              <a:gd name="connsiteX3" fmla="*/ 5249674 w 5327157"/>
              <a:gd name="connsiteY3" fmla="*/ 379295 h 1564855"/>
              <a:gd name="connsiteX4" fmla="*/ 5249674 w 5327157"/>
              <a:gd name="connsiteY4" fmla="*/ 1273883 h 1564855"/>
              <a:gd name="connsiteX5" fmla="*/ 4033800 w 5327157"/>
              <a:gd name="connsiteY5" fmla="*/ 1419715 h 1564855"/>
              <a:gd name="connsiteX6" fmla="*/ 223653 w 5327157"/>
              <a:gd name="connsiteY6" fmla="*/ 1497536 h 1564855"/>
              <a:gd name="connsiteX7" fmla="*/ 0 w 5327157"/>
              <a:gd name="connsiteY7" fmla="*/ 1273883 h 1564855"/>
              <a:gd name="connsiteX8" fmla="*/ 0 w 5327157"/>
              <a:gd name="connsiteY8" fmla="*/ 379295 h 1564855"/>
              <a:gd name="connsiteX0" fmla="*/ 0 w 5327157"/>
              <a:gd name="connsiteY0" fmla="*/ 379295 h 1572393"/>
              <a:gd name="connsiteX1" fmla="*/ 1138053 w 5327157"/>
              <a:gd name="connsiteY1" fmla="*/ 330740 h 1572393"/>
              <a:gd name="connsiteX2" fmla="*/ 5278940 w 5327157"/>
              <a:gd name="connsiteY2" fmla="*/ 0 h 1572393"/>
              <a:gd name="connsiteX3" fmla="*/ 5249674 w 5327157"/>
              <a:gd name="connsiteY3" fmla="*/ 379295 h 1572393"/>
              <a:gd name="connsiteX4" fmla="*/ 5249674 w 5327157"/>
              <a:gd name="connsiteY4" fmla="*/ 1273883 h 1572393"/>
              <a:gd name="connsiteX5" fmla="*/ 4033800 w 5327157"/>
              <a:gd name="connsiteY5" fmla="*/ 1419715 h 1572393"/>
              <a:gd name="connsiteX6" fmla="*/ 282019 w 5327157"/>
              <a:gd name="connsiteY6" fmla="*/ 1516991 h 1572393"/>
              <a:gd name="connsiteX7" fmla="*/ 0 w 5327157"/>
              <a:gd name="connsiteY7" fmla="*/ 1273883 h 1572393"/>
              <a:gd name="connsiteX8" fmla="*/ 0 w 5327157"/>
              <a:gd name="connsiteY8" fmla="*/ 379295 h 1572393"/>
              <a:gd name="connsiteX0" fmla="*/ 116732 w 5443889"/>
              <a:gd name="connsiteY0" fmla="*/ 379295 h 1579266"/>
              <a:gd name="connsiteX1" fmla="*/ 1254785 w 5443889"/>
              <a:gd name="connsiteY1" fmla="*/ 330740 h 1579266"/>
              <a:gd name="connsiteX2" fmla="*/ 5395672 w 5443889"/>
              <a:gd name="connsiteY2" fmla="*/ 0 h 1579266"/>
              <a:gd name="connsiteX3" fmla="*/ 5366406 w 5443889"/>
              <a:gd name="connsiteY3" fmla="*/ 379295 h 1579266"/>
              <a:gd name="connsiteX4" fmla="*/ 5366406 w 5443889"/>
              <a:gd name="connsiteY4" fmla="*/ 1273883 h 1579266"/>
              <a:gd name="connsiteX5" fmla="*/ 4150532 w 5443889"/>
              <a:gd name="connsiteY5" fmla="*/ 1419715 h 1579266"/>
              <a:gd name="connsiteX6" fmla="*/ 398751 w 5443889"/>
              <a:gd name="connsiteY6" fmla="*/ 1516991 h 1579266"/>
              <a:gd name="connsiteX7" fmla="*/ 0 w 5443889"/>
              <a:gd name="connsiteY7" fmla="*/ 1526802 h 1579266"/>
              <a:gd name="connsiteX8" fmla="*/ 116732 w 5443889"/>
              <a:gd name="connsiteY8" fmla="*/ 379295 h 1579266"/>
              <a:gd name="connsiteX0" fmla="*/ 58366 w 5443889"/>
              <a:gd name="connsiteY0" fmla="*/ 243108 h 1579266"/>
              <a:gd name="connsiteX1" fmla="*/ 1254785 w 5443889"/>
              <a:gd name="connsiteY1" fmla="*/ 330740 h 1579266"/>
              <a:gd name="connsiteX2" fmla="*/ 5395672 w 5443889"/>
              <a:gd name="connsiteY2" fmla="*/ 0 h 1579266"/>
              <a:gd name="connsiteX3" fmla="*/ 5366406 w 5443889"/>
              <a:gd name="connsiteY3" fmla="*/ 379295 h 1579266"/>
              <a:gd name="connsiteX4" fmla="*/ 5366406 w 5443889"/>
              <a:gd name="connsiteY4" fmla="*/ 1273883 h 1579266"/>
              <a:gd name="connsiteX5" fmla="*/ 4150532 w 5443889"/>
              <a:gd name="connsiteY5" fmla="*/ 1419715 h 1579266"/>
              <a:gd name="connsiteX6" fmla="*/ 398751 w 5443889"/>
              <a:gd name="connsiteY6" fmla="*/ 1516991 h 1579266"/>
              <a:gd name="connsiteX7" fmla="*/ 0 w 5443889"/>
              <a:gd name="connsiteY7" fmla="*/ 1526802 h 1579266"/>
              <a:gd name="connsiteX8" fmla="*/ 58366 w 5443889"/>
              <a:gd name="connsiteY8" fmla="*/ 243108 h 1579266"/>
              <a:gd name="connsiteX0" fmla="*/ 58366 w 5366406"/>
              <a:gd name="connsiteY0" fmla="*/ 157345 h 1493503"/>
              <a:gd name="connsiteX1" fmla="*/ 1254785 w 5366406"/>
              <a:gd name="connsiteY1" fmla="*/ 244977 h 1493503"/>
              <a:gd name="connsiteX2" fmla="*/ 4827099 w 5366406"/>
              <a:gd name="connsiteY2" fmla="*/ 0 h 1493503"/>
              <a:gd name="connsiteX3" fmla="*/ 5366406 w 5366406"/>
              <a:gd name="connsiteY3" fmla="*/ 293532 h 1493503"/>
              <a:gd name="connsiteX4" fmla="*/ 5366406 w 5366406"/>
              <a:gd name="connsiteY4" fmla="*/ 1188120 h 1493503"/>
              <a:gd name="connsiteX5" fmla="*/ 4150532 w 5366406"/>
              <a:gd name="connsiteY5" fmla="*/ 1333952 h 1493503"/>
              <a:gd name="connsiteX6" fmla="*/ 398751 w 5366406"/>
              <a:gd name="connsiteY6" fmla="*/ 1431228 h 1493503"/>
              <a:gd name="connsiteX7" fmla="*/ 0 w 5366406"/>
              <a:gd name="connsiteY7" fmla="*/ 1441039 h 1493503"/>
              <a:gd name="connsiteX8" fmla="*/ 58366 w 5366406"/>
              <a:gd name="connsiteY8" fmla="*/ 157345 h 149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6406" h="1493503">
                <a:moveTo>
                  <a:pt x="58366" y="157345"/>
                </a:moveTo>
                <a:cubicBezTo>
                  <a:pt x="58366" y="33825"/>
                  <a:pt x="1131265" y="244977"/>
                  <a:pt x="1254785" y="244977"/>
                </a:cubicBezTo>
                <a:cubicBezTo>
                  <a:pt x="2336766" y="-27398"/>
                  <a:pt x="3531110" y="58366"/>
                  <a:pt x="4827099" y="0"/>
                </a:cubicBezTo>
                <a:cubicBezTo>
                  <a:pt x="4950619" y="0"/>
                  <a:pt x="5366406" y="170012"/>
                  <a:pt x="5366406" y="293532"/>
                </a:cubicBezTo>
                <a:lnTo>
                  <a:pt x="5366406" y="1188120"/>
                </a:lnTo>
                <a:cubicBezTo>
                  <a:pt x="5366406" y="1311640"/>
                  <a:pt x="4274052" y="1333952"/>
                  <a:pt x="4150532" y="1333952"/>
                </a:cubicBezTo>
                <a:cubicBezTo>
                  <a:pt x="2744296" y="1606326"/>
                  <a:pt x="1999540" y="1431228"/>
                  <a:pt x="398751" y="1431228"/>
                </a:cubicBezTo>
                <a:cubicBezTo>
                  <a:pt x="275231" y="1431228"/>
                  <a:pt x="0" y="1564559"/>
                  <a:pt x="0" y="1441039"/>
                </a:cubicBezTo>
                <a:lnTo>
                  <a:pt x="58366" y="15734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just" defTabSz="434382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При расследовании несчастных случаев виновных определяют в зависимости от зон ответственности, которые указали в положении о СУОТ и других локальных документах!!!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6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540828" y="728457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40828" y="766632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4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3790298B-E82B-48C5-B7B2-D0C4793D9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691263"/>
              </p:ext>
            </p:extLst>
          </p:nvPr>
        </p:nvGraphicFramePr>
        <p:xfrm>
          <a:off x="564444" y="1320800"/>
          <a:ext cx="7608711" cy="505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24">
            <a:extLst>
              <a:ext uri="{FF2B5EF4-FFF2-40B4-BE49-F238E27FC236}">
                <a16:creationId xmlns:a16="http://schemas.microsoft.com/office/drawing/2014/main" xmlns="" id="{76DBC394-461A-4507-A774-8DABB8DAC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-30216"/>
            <a:ext cx="874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Мероприятия, обеспечивающие функционирование СУОТ и контроль за эффективностью работы в области охраны труда (п. 2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приказа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Минтруда России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776н)</a:t>
            </a:r>
            <a:b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Основные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процессы функционирования (п. 47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приказа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Минтруда России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776н)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60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xmlns="" id="{3B83420A-C152-4CFF-9A0A-BCCF7EEF0003}"/>
              </a:ext>
            </a:extLst>
          </p:cNvPr>
          <p:cNvSpPr/>
          <p:nvPr/>
        </p:nvSpPr>
        <p:spPr>
          <a:xfrm>
            <a:off x="4959861" y="1651487"/>
            <a:ext cx="805912" cy="4804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xmlns="" id="{44FB6C2C-564D-41BF-A7B6-E4D9A509F312}"/>
              </a:ext>
            </a:extLst>
          </p:cNvPr>
          <p:cNvSpPr/>
          <p:nvPr/>
        </p:nvSpPr>
        <p:spPr>
          <a:xfrm rot="18840195">
            <a:off x="2217897" y="4957131"/>
            <a:ext cx="805912" cy="4804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xmlns="" id="{79298826-D408-465D-9CA1-73B7F95E4EA1}"/>
              </a:ext>
            </a:extLst>
          </p:cNvPr>
          <p:cNvSpPr/>
          <p:nvPr/>
        </p:nvSpPr>
        <p:spPr>
          <a:xfrm rot="13166356">
            <a:off x="2285630" y="3396591"/>
            <a:ext cx="805912" cy="4804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xmlns="" id="{B1E2C296-4C6B-44C2-BD2C-86FF85799A90}"/>
              </a:ext>
            </a:extLst>
          </p:cNvPr>
          <p:cNvSpPr/>
          <p:nvPr/>
        </p:nvSpPr>
        <p:spPr>
          <a:xfrm rot="20253622">
            <a:off x="2260418" y="2340224"/>
            <a:ext cx="805912" cy="4804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Выноска 1 2"/>
          <p:cNvSpPr/>
          <p:nvPr/>
        </p:nvSpPr>
        <p:spPr>
          <a:xfrm>
            <a:off x="8465914" y="70745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65914" y="723550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5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316240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Оценка профессиональных рисков </a:t>
            </a:r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xmlns="" id="{5F6AB6E7-A945-40C3-A2C2-801EE17D40CF}"/>
              </a:ext>
            </a:extLst>
          </p:cNvPr>
          <p:cNvSpPr/>
          <p:nvPr/>
        </p:nvSpPr>
        <p:spPr>
          <a:xfrm>
            <a:off x="403190" y="5059515"/>
            <a:ext cx="2212006" cy="1482245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анализ выявленных нарушений</a:t>
            </a:r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xmlns="" id="{03EC3843-E624-4007-AEAD-66AF06A00699}"/>
              </a:ext>
            </a:extLst>
          </p:cNvPr>
          <p:cNvSpPr/>
          <p:nvPr/>
        </p:nvSpPr>
        <p:spPr>
          <a:xfrm>
            <a:off x="2761977" y="3429000"/>
            <a:ext cx="2212006" cy="1672781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расчет планируемых затрат на устранение нарушений</a:t>
            </a:r>
          </a:p>
        </p:txBody>
      </p:sp>
      <p:sp>
        <p:nvSpPr>
          <p:cNvPr id="15" name="Прямоугольник: скругленные противолежащие углы 14">
            <a:extLst>
              <a:ext uri="{FF2B5EF4-FFF2-40B4-BE49-F238E27FC236}">
                <a16:creationId xmlns:a16="http://schemas.microsoft.com/office/drawing/2014/main" xmlns="" id="{4162F33E-68E6-42EA-8A41-F8B017F4E4C5}"/>
              </a:ext>
            </a:extLst>
          </p:cNvPr>
          <p:cNvSpPr/>
          <p:nvPr/>
        </p:nvSpPr>
        <p:spPr>
          <a:xfrm>
            <a:off x="281372" y="1900303"/>
            <a:ext cx="2212006" cy="1672780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расчет планируемых затрат на устранение нарушений</a:t>
            </a:r>
          </a:p>
        </p:txBody>
      </p:sp>
      <p:sp>
        <p:nvSpPr>
          <p:cNvPr id="16" name="Прямоугольник: скругленные противолежащие углы 15">
            <a:extLst>
              <a:ext uri="{FF2B5EF4-FFF2-40B4-BE49-F238E27FC236}">
                <a16:creationId xmlns:a16="http://schemas.microsoft.com/office/drawing/2014/main" xmlns="" id="{149C04AA-6543-42C0-BC5C-69F9954B2F54}"/>
              </a:ext>
            </a:extLst>
          </p:cNvPr>
          <p:cNvSpPr/>
          <p:nvPr/>
        </p:nvSpPr>
        <p:spPr>
          <a:xfrm>
            <a:off x="2989339" y="1055321"/>
            <a:ext cx="2212006" cy="1672780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Начинайте с мер, которые устранят или снизят уровни самых высоких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Прямоугольник: усеченные верхние углы 18">
            <a:extLst>
              <a:ext uri="{FF2B5EF4-FFF2-40B4-BE49-F238E27FC236}">
                <a16:creationId xmlns:a16="http://schemas.microsoft.com/office/drawing/2014/main" xmlns="" id="{4C5AA97A-0143-4D90-A23D-8C714A342500}"/>
              </a:ext>
            </a:extLst>
          </p:cNvPr>
          <p:cNvSpPr/>
          <p:nvPr/>
        </p:nvSpPr>
        <p:spPr>
          <a:xfrm>
            <a:off x="5637534" y="1055321"/>
            <a:ext cx="3068665" cy="3144300"/>
          </a:xfrm>
          <a:prstGeom prst="snip2Same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 служебной записки работодателю по мероприятиям для устранения нарушений, проведите анализ предложений минимум трех поставщиков услуг или работ.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39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08602" y="790431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6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71085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Обеспечение безопасности работников подрядных организаций 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xmlns="" id="{4273F1B9-34E9-4881-981B-7787A4C2FCFA}"/>
              </a:ext>
            </a:extLst>
          </p:cNvPr>
          <p:cNvSpPr txBox="1">
            <a:spLocks/>
          </p:cNvSpPr>
          <p:nvPr/>
        </p:nvSpPr>
        <p:spPr>
          <a:xfrm>
            <a:off x="400755" y="1340555"/>
            <a:ext cx="8342489" cy="4176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Пункт 7: Установленные СУОТ положения по безопасности, относящиеся к нахождению и перемещению по объектам работодателя, распространяются на всех лиц, находящихся на территории, в зданиях и сооружениях работодателя, в том числе для представителей органов надзора и контроля и работников подрядных организаций, допущенных к выполнению работ и осуществлению иной деятельности на территории и объектах работодателя в соответствии с требованиями применяемых у работодателя нормативных правовых актов. Указанные положения по безопасности СУОТ доводятся до перечисленных лиц при проведении вводных инструктажей и посредством включения необходимых для соблюдения положений СУОТ в договоры на выполнение подрядных работ.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Пункт 7: В случае регулярного (не реже одного раза в год) заключения договора подряда, разрабатывается и утверждается распорядительным документом работодателя положение о допуске подрядных организаций к производству работ на территории работодателя, в котором будет указан необходимый перечень документов, представляемых перед допуском к работам и правила организации таких работ.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188F81D6-50E6-4162-A424-FE3601079153}"/>
              </a:ext>
            </a:extLst>
          </p:cNvPr>
          <p:cNvSpPr txBox="1">
            <a:spLocks/>
          </p:cNvSpPr>
          <p:nvPr/>
        </p:nvSpPr>
        <p:spPr>
          <a:xfrm>
            <a:off x="616017" y="5603096"/>
            <a:ext cx="5547715" cy="798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Пункт 47: Основными процессами по охране труда являются: обеспечение безопасности работников подрядных организаций!!!</a:t>
            </a:r>
            <a:endParaRPr lang="ru-RU" sz="1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54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465465" y="740269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67481" y="778444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7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89" y="39989"/>
            <a:ext cx="87480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4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</a:t>
            </a:r>
            <a: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России </a:t>
            </a:r>
            <a:r>
              <a:rPr lang="ru-RU" sz="14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от 22.09.2021 </a:t>
            </a:r>
            <a: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656н</a:t>
            </a:r>
            <a:b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Примерный </a:t>
            </a:r>
            <a:r>
              <a:rPr lang="ru-RU" sz="14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перечень мероприятий по предотвращению случаев повреждения здоровья </a:t>
            </a:r>
            <a: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работников</a:t>
            </a:r>
            <a:b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(при </a:t>
            </a:r>
            <a:r>
              <a:rPr lang="ru-RU" sz="14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производстве работ (оказании услуг)) на </a:t>
            </a:r>
            <a: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территории,</a:t>
            </a:r>
            <a:b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находящейся </a:t>
            </a:r>
            <a:r>
              <a:rPr lang="ru-RU" sz="14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под контролем другого работодателя (иного лица)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E3A034C7-97E8-470A-BAF3-B2483591A385}"/>
              </a:ext>
            </a:extLst>
          </p:cNvPr>
          <p:cNvSpPr txBox="1">
            <a:spLocks/>
          </p:cNvSpPr>
          <p:nvPr/>
        </p:nvSpPr>
        <p:spPr>
          <a:xfrm>
            <a:off x="531305" y="1339912"/>
            <a:ext cx="8084886" cy="4067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Статья 214 Трудового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кодекса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РФ: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 производстве работ (оказании услуг) на территории, находящейся под контролем другого работодателя (иного лица), работодатель, осуществляющий производство работ (оказание услуг), обязан перед началом производства работ (оказания услуг) согласовать с другим работодателем (иным лицом) мероприятия по предотвращению случаев повреждения здоровья работников, в том числе работников сторонних организаций, производящих работы (оказывающих услуги) на данной территории.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Примерный </a:t>
            </a:r>
            <a:r>
              <a:rPr lang="ru-RU" sz="1600" u="sng" dirty="0">
                <a:solidFill>
                  <a:srgbClr val="1A0DAB"/>
                </a:solidFill>
                <a:latin typeface="Times New Roman" panose="02020603050405020304" pitchFamily="18" charset="0"/>
                <a:hlinkClick r:id="rId2"/>
              </a:rPr>
              <a:t>перечень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 мероприятий по предотвращению случаев повреждения здоровья работников утверждается федеральным органом исполнительной власти, осуществляющим функции по выработке и реализации государственной политики и нормативно-правовому регулированию в сфере труда, с учетом мнения Российской трехсторонней комиссии по регулированию социально-трудовых отношений.</a:t>
            </a:r>
            <a:endParaRPr lang="ru-RU" sz="1600" dirty="0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10605198-8A75-4EF8-8EC9-67C631ECC082}"/>
              </a:ext>
            </a:extLst>
          </p:cNvPr>
          <p:cNvSpPr txBox="1">
            <a:spLocks/>
          </p:cNvSpPr>
          <p:nvPr/>
        </p:nvSpPr>
        <p:spPr>
          <a:xfrm>
            <a:off x="807929" y="5119044"/>
            <a:ext cx="5547715" cy="798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Приказ 656н является рекомендательным при этом, согласно ст. 214 Трудового Кодекса РФ работодатель обязан разработать мероприятия!!!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6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457098" y="749147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8290" y="80375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8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76" y="327524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Основные ошибки в СУОТ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84F0572C-DEAE-F709-8706-444BBDB415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7514215"/>
              </p:ext>
            </p:extLst>
          </p:nvPr>
        </p:nvGraphicFramePr>
        <p:xfrm>
          <a:off x="606057" y="1360967"/>
          <a:ext cx="7928344" cy="5206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32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51226" y="689453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9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34809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30.11.2021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838н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DB19FDCD-2822-4BEC-829E-19E0D1697876}"/>
              </a:ext>
            </a:extLst>
          </p:cNvPr>
          <p:cNvSpPr/>
          <p:nvPr/>
        </p:nvSpPr>
        <p:spPr>
          <a:xfrm>
            <a:off x="542120" y="1298222"/>
            <a:ext cx="8074071" cy="36011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 Увеличение количества несчастных случаев на производстве с легкими последствиями, произошедших в квартале текущего года, по отношению к аналогичному периоду предыдущего года (при увеличении количества произошедших несчастных случаев на производстве с легкими последствиями в текущем периоде на 3 и более несчастных случаев на производстве у работодателей, среднесписочная численность которых не превышает 50 человек, на 4 и более несчастных случаев на производстве у работодателей, среднесписочная численность которых не превышает 100 человек, на 5 и более несчастных случаев на производстве у работодателей, среднесписочная численность которых составляет 100 человек и более).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40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10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34809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30.11.2021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838н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F20C5CAD-1B8F-4648-88F9-636297EEEC96}"/>
              </a:ext>
            </a:extLst>
          </p:cNvPr>
          <p:cNvSpPr/>
          <p:nvPr/>
        </p:nvSpPr>
        <p:spPr>
          <a:xfrm>
            <a:off x="534964" y="1388533"/>
            <a:ext cx="8074071" cy="40809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4) отсутствие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 или индивидуального предпринимателя, сведения о котором внесены в Единый государственный реестр юридических лиц / Единый государственный реестр индивидуальных предпринимателей более 12 месяцев назад, при условии, что указанное юридическое лицо/индивидуальный предприниматель является страхователем в Фонде пенсионного и социального страхования Российской Федерации и представляет информацию о 50 и более застрахованных лицах, или наличие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 /индивидуального предпринимателя более пяти лет назад при наличии рабочих мест с вредными или опасными условиями труда.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08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3438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11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6" y="234809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3438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План проверок на 2024 год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F20C5CAD-1B8F-4648-88F9-636297EEEC96}"/>
              </a:ext>
            </a:extLst>
          </p:cNvPr>
          <p:cNvSpPr/>
          <p:nvPr/>
        </p:nvSpPr>
        <p:spPr>
          <a:xfrm>
            <a:off x="534964" y="1264355"/>
            <a:ext cx="8074071" cy="10047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Мораторий на проверки действует с весны 2022 года (постановление Правительства от 10.03.2022 № 336). В конце 2022 года мораторий на внеплановые проверки продлили на 2023 год, а на плановые инспекции — даже до 2030 года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усеченные противолежащие углы 5">
            <a:extLst>
              <a:ext uri="{FF2B5EF4-FFF2-40B4-BE49-F238E27FC236}">
                <a16:creationId xmlns:a16="http://schemas.microsoft.com/office/drawing/2014/main" xmlns="" id="{A3D3BFAB-C12F-486C-B066-4673F8AA545C}"/>
              </a:ext>
            </a:extLst>
          </p:cNvPr>
          <p:cNvSpPr/>
          <p:nvPr/>
        </p:nvSpPr>
        <p:spPr>
          <a:xfrm>
            <a:off x="534964" y="2458285"/>
            <a:ext cx="7931703" cy="1233181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Однако введенные требования не отменяют контроль над деятельностью всех предприятий совсем. Проверки не отменили для предприятий с высоким и чрезвычайно высоким риском;</a:t>
            </a:r>
            <a:endParaRPr lang="ru-RU" dirty="0"/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xmlns="" id="{76D36A65-F4B7-4912-B647-A289147BB532}"/>
              </a:ext>
            </a:extLst>
          </p:cNvPr>
          <p:cNvSpPr/>
          <p:nvPr/>
        </p:nvSpPr>
        <p:spPr>
          <a:xfrm>
            <a:off x="534964" y="3880685"/>
            <a:ext cx="5853329" cy="1591619"/>
          </a:xfrm>
          <a:prstGeom prst="round2DiagRect">
            <a:avLst>
              <a:gd name="adj1" fmla="val 16667"/>
              <a:gd name="adj2" fmla="val 1155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Роструда от 01.02.2022 N 20 (ред. от 21.08.2023) "Об утверждении форм проверочных листов (списков контрольных вопросов) для осуществления федерального государственного контроля (надзора) за соблюдением трудового законодательства и иных нормативных правовых актов, содержащих нормы трудового права"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8B1BD4B0-A6FD-490C-BED3-35D67E07C79B}"/>
              </a:ext>
            </a:extLst>
          </p:cNvPr>
          <p:cNvSpPr/>
          <p:nvPr/>
        </p:nvSpPr>
        <p:spPr>
          <a:xfrm>
            <a:off x="534964" y="5661523"/>
            <a:ext cx="6208636" cy="9877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ФГИС «Единый реестр контрольных (надзорных) мероприятий»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КНМ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36241373165807765282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посмотреть какие проверочные листы и обязательные требования добавлены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77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35" y="2688771"/>
            <a:ext cx="8133213" cy="2142699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4" y="6472934"/>
            <a:ext cx="1313084" cy="1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451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2176</TotalTime>
  <Words>1150</Words>
  <Application>Microsoft Office PowerPoint</Application>
  <PresentationFormat>Экран (4:3)</PresentationFormat>
  <Paragraphs>68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Легкий дым</vt:lpstr>
      <vt:lpstr>Ошибки в системе управления охраной труда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Тишанинова Нина Вадимова</dc:creator>
  <cp:lastModifiedBy>Ekaterina R. Islamova</cp:lastModifiedBy>
  <cp:revision>167</cp:revision>
  <cp:lastPrinted>2020-01-28T08:12:00Z</cp:lastPrinted>
  <dcterms:created xsi:type="dcterms:W3CDTF">2020-01-28T07:47:42Z</dcterms:created>
  <dcterms:modified xsi:type="dcterms:W3CDTF">2024-02-27T09:29:55Z</dcterms:modified>
</cp:coreProperties>
</file>