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8"/>
  </p:notesMasterIdLst>
  <p:sldIdLst>
    <p:sldId id="256" r:id="rId2"/>
    <p:sldId id="1230" r:id="rId3"/>
    <p:sldId id="1253" r:id="rId4"/>
    <p:sldId id="1251" r:id="rId5"/>
    <p:sldId id="1250" r:id="rId6"/>
    <p:sldId id="1231" r:id="rId7"/>
    <p:sldId id="1232" r:id="rId8"/>
    <p:sldId id="1233" r:id="rId9"/>
    <p:sldId id="1234" r:id="rId10"/>
    <p:sldId id="1235" r:id="rId11"/>
    <p:sldId id="1236" r:id="rId12"/>
    <p:sldId id="1237" r:id="rId13"/>
    <p:sldId id="1238" r:id="rId14"/>
    <p:sldId id="1239" r:id="rId15"/>
    <p:sldId id="1240" r:id="rId16"/>
    <p:sldId id="1241" r:id="rId17"/>
    <p:sldId id="1242" r:id="rId18"/>
    <p:sldId id="1243" r:id="rId19"/>
    <p:sldId id="1244" r:id="rId20"/>
    <p:sldId id="1245" r:id="rId21"/>
    <p:sldId id="1246" r:id="rId22"/>
    <p:sldId id="1247" r:id="rId23"/>
    <p:sldId id="1248" r:id="rId24"/>
    <p:sldId id="1249" r:id="rId25"/>
    <p:sldId id="1252" r:id="rId26"/>
    <p:sldId id="286" r:id="rId2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  <p15:guide id="5" orient="horz" pos="1495">
          <p15:clr>
            <a:srgbClr val="A4A3A4"/>
          </p15:clr>
        </p15:guide>
        <p15:guide id="6" pos="45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13" d="100"/>
          <a:sy n="113" d="100"/>
        </p:scale>
        <p:origin x="-649" y="-94"/>
      </p:cViewPr>
      <p:guideLst>
        <p:guide orient="horz" pos="2160"/>
        <p:guide orient="horz" pos="3120"/>
        <p:guide orient="horz" pos="1495"/>
        <p:guide pos="3120"/>
        <p:guide pos="2160"/>
        <p:guide pos="45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0D7AD-E2BC-420D-BCF4-8594C6134582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52D03-A0A4-4B69-82E7-522F3AC1D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69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47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95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1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1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217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5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6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18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3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4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83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09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90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DA01D-1B95-456B-81CD-83AD68C79B49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5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16200000">
            <a:off x="4556957" y="-4556956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54244" y="1700809"/>
            <a:ext cx="8640960" cy="2232248"/>
          </a:xfrm>
        </p:spPr>
        <p:txBody>
          <a:bodyPr vert="horz" anchor="t">
            <a:noAutofit/>
          </a:bodyPr>
          <a:lstStyle/>
          <a:p>
            <a:pPr marL="63500"/>
            <a:endParaRPr lang="ru-RU" sz="3500" b="1" dirty="0">
              <a:latin typeface="Arial" pitchFamily="34" charset="0"/>
              <a:cs typeface="Arial" pitchFamily="34" charset="0"/>
            </a:endParaRPr>
          </a:p>
          <a:p>
            <a:pPr marL="63500" algn="l"/>
            <a:r>
              <a:rPr lang="ru-RU" sz="3500" b="1" dirty="0" smtClean="0">
                <a:latin typeface="Times New Roman" pitchFamily="18"/>
                <a:cs typeface="Times New Roman" pitchFamily="18"/>
              </a:rPr>
              <a:t>Как </a:t>
            </a:r>
            <a:r>
              <a:rPr lang="ru-RU" sz="3500" b="1" dirty="0">
                <a:latin typeface="Times New Roman" pitchFamily="18"/>
                <a:cs typeface="Times New Roman" pitchFamily="18"/>
              </a:rPr>
              <a:t>организовать работу в жару</a:t>
            </a:r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654244" y="4077072"/>
            <a:ext cx="8489844" cy="16561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cs typeface="Arial" pitchFamily="34" charset="0"/>
            </a:endParaRPr>
          </a:p>
          <a:p>
            <a:pPr marL="63500" algn="l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Гревцева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63500" algn="l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направления обучения Актион Охрана труда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9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0D6D0F4-4554-43AB-9C0A-71F696EFF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283" y="1066815"/>
            <a:ext cx="7934325" cy="54768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14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6D08C29-937E-48E7-BA4C-41B2A9B36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71" y="1216404"/>
            <a:ext cx="9281724" cy="461837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334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1E555A5-2BDB-494A-B811-6A7221B49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83" y="1325460"/>
            <a:ext cx="9344769" cy="469009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442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5119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НПА применять, если работа в жару </a:t>
            </a:r>
            <a:b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производственных помещениях</a:t>
            </a: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Обязанность контролировать параметры микроклимата воздуха на рабочих местах в производственных помещениях закрепили в пункте 3 статьи 39 Закона о санитарно-эпидемиологическом благополучии. Допустимые величины параметров микроклимата на рабочих местах в помещениях устанавливают СанПиН 1.2.3685-21.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Допустимые величины параметров микроклимата не распространяются на условия труда водолазов, космонавтов, аварийно-спасательные работы, боевые задачи, помещения с искусственными источниками холода, в которых работники используют спецодежду с теплоизолирующими свойствами, превышающими 1 </a:t>
            </a:r>
            <a:r>
              <a:rPr lang="ru-RU" sz="2200" dirty="0" err="1">
                <a:solidFill>
                  <a:srgbClr val="000000"/>
                </a:solidFill>
                <a:latin typeface="PT Serif" panose="020A0603040505020204" pitchFamily="18" charset="-52"/>
              </a:rPr>
              <a:t>кло</a:t>
            </a: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 (п. 25, 33 СанПиН 1.2.3685-21). </a:t>
            </a:r>
            <a:r>
              <a:rPr lang="ru-RU" sz="2200" dirty="0" err="1">
                <a:solidFill>
                  <a:srgbClr val="000000"/>
                </a:solidFill>
                <a:latin typeface="PT Serif" panose="020A0603040505020204" pitchFamily="18" charset="-52"/>
              </a:rPr>
              <a:t>Кло</a:t>
            </a: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 — это единица измерения теплоизоляции одежды.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67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2831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измерить показатели микроклимата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На рабочих местах в помещении должны быть оптимальные показатели микроклимата даже в жару. Чтобы узнать значения микроклимата на рабочих местах назначьте одно ответственное лицо или сформируйте комиссию, которая проведет замеры микроклимата.  В комиссию можно включить руководителя подразделения, лаборанта, эколога, заведующего административно-хозяйственным отделом.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870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4" y="1014793"/>
            <a:ext cx="907242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Образец приказа о создании комиссии  по проведению измерений параметров микроклимата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625" y="1993522"/>
            <a:ext cx="6671530" cy="442765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850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391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измерить показатели микроклимата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Для замеров параметров микроклимата в производственном помещении выберите высоту над уровнем пола в зависимости от позы работника по пункту 4.2.4 МУК 4.3.2756-10. Например, при работе сидя измеряйте температуру и скорость движения воздуха на высоте 0,1 и 1,0 м, а относительную влажность воздуха — 1,0 м. Чтобы замерить параметры в административном помещении, используйте пункт 6.3 ГОСТ 30494-2011.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Например, при работе стоя измеряйте температуру, влажность и скорость движения воздуха на высоте 0,1, 1,1 и 1,7 м от поверхности пола.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44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4431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мероприятия провести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Если параметры микроклимата – выше допустимых, то есть 11 мероприятий, которые помогут наладить микроклимат в помещении в жару.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Проверьте приточную и вытяжную вентиляцию.</a:t>
            </a: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Помещение должно постоянно вентилироваться. Если вентиляция не работает, воздух не перемещается и быстрее нагревается.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Установите систему кондиционирования.</a:t>
            </a: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С помощью кондиционеров регулируйте температуру воздуха. Учтите площадь помещения и мощность кондиционера. Если в помещении 100 кв. м поставить один кондиционер, то он не охладит помещение.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3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5730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мероприятия провести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Закупите вентиляторы.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Используйте вентиляторы, если нет возможности установить кондиционеры. Они не подают холодный воздух, зато перемещают воздух в помещении.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Обеспечьте работников питьевой водой.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В жару поверхность тела выводит больше воды, чем при оптимальной температуре. Питьевая вода поможет поддерживать водный баланс в организме работников. Рекомендуем использовать кулеры с системой охлаждения воды. Роспотребнадзор рекомендует температуру питьевой воды, напитков, чая +10—15 °C (п. 6 Рекомендаций).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Проветривайте помещения.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Проветривайте утром и вечером либо днем, если окна выходят на теневую сторону. Не открывайте окна в середине дня, когда самая высокая температура воздуха на улице. Так помещение будет нагреваться еще сильнее, чем с закрытыми окнами.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70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Образец графика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726" y="1582616"/>
            <a:ext cx="7054268" cy="49790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730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мероприятия провести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Проводите влажную уборку.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В помещении, где нет пыли, легче дышать в жару.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727" y="2437826"/>
            <a:ext cx="5893411" cy="407168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26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608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мероприятия провести</a:t>
            </a: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/>
            <a:r>
              <a:rPr lang="ru-RU" b="1" dirty="0"/>
              <a:t/>
            </a:r>
            <a:br>
              <a:rPr lang="ru-RU" b="1" dirty="0"/>
            </a:b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Используйте увлажнители воздуха.</a:t>
            </a: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 </a:t>
            </a: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Работать во влажном помещении проще, чем в сухом.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/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Затемните окна.</a:t>
            </a: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 </a:t>
            </a: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Темные окна пропускают меньше дневного света, и поэтому помещение меньше нагревается.</a:t>
            </a:r>
          </a:p>
          <a:p>
            <a:pPr algn="just"/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/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Измените график работы.</a:t>
            </a: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 </a:t>
            </a: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Сместите время работы так, чтобы работники меньше работали в часы пика солнечной активности. Например, начинайте рабочий день на час раньше, а обед увеличьте на час.</a:t>
            </a:r>
          </a:p>
          <a:p>
            <a:pPr algn="just"/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/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Разместите плакаты безопасности.</a:t>
            </a: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 </a:t>
            </a: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Используйте наглядные пособия, из которых работники могут узнать признаки теплового и солнечного удара, а также меры безопасности.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33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2788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мероприятия провести</a:t>
            </a: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/>
            <a:r>
              <a:rPr lang="ru-RU" b="1" dirty="0"/>
              <a:t/>
            </a:r>
            <a:br>
              <a:rPr lang="ru-RU" b="1" dirty="0"/>
            </a:b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Мероприятия, которые подходят вам, пропишите в приказе. Назначьте ответственных за их выполнение и сроки. </a:t>
            </a:r>
          </a:p>
          <a:p>
            <a:pPr algn="just"/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После проведения мероприятий повторно измерьте показатели микроклимата. Если значения не соответствуют оптимальным, то объявите простой на время жары.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50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Образец приказа об организации работ в помещениях </a:t>
            </a:r>
            <a:b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условиях повышенной температуры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894" y="1853891"/>
            <a:ext cx="6274044" cy="47601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228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4733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делать, если не наладили микроклимат в помещениях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3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Параметры микроклимата на рабочих местах в помещении не должны выходить за пределы допустимых значений для определенных категорий граждан (п. 28, 29 СанПиН 1.2.3685-21). Иначе работодателя оштрафуют за нарушения СанПиНа или санитарных требований к эксплуатации помещений.</a:t>
            </a:r>
          </a:p>
          <a:p>
            <a:pPr algn="just"/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Если не получилось наладить микроклимат на рабочих местах в помещениях, то предложите сотрудникам другую безопасную работу. Если другой работы нет и параметры микроклимата – выше допустимых, то работодатель обязан объявить простой на время жары. Сокращать время работы в помещениях в жару нельзя.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584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4395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делать, если не наладили микроклимат в помещениях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3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Чтобы объявить простой, зафиксируйте параметры микроклимата в протоколе и оформите простой приказом. Приказ составьте в произвольной форме, укажите в нем причину введения простоя, работников, которые отказались работать в условиях жары, срок простоя, порядок оплаты и уведомления работников об окончании простоя. Оплата труда в период вынужденного простоя – 2/3 оклада/тарифной ставки (ст. 157 ТК).</a:t>
            </a:r>
          </a:p>
          <a:p>
            <a:pPr algn="just"/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Всех работников, в отношении которых оформляется простой, ознакомьте с приказом под подпись.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934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2345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НПА применять, если работа в жару </a:t>
            </a:r>
            <a:b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 открытом воздухе</a:t>
            </a: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Для работников, которые выполняют работы на открытом воздухе, не установлены допустимые величины микроклимата в НПА. Работодатель может ориентироваться на рекомендации Роспотребнадзора для работающих в условиях повышенных температур воздуха при организации работ на улице.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79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5730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мероприятия провести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Проводить работы в жару на открытом воздухе безопасно помогут 12 мероприятий. Они позволят работникам избежать солнечного и теплого удара, а также легче переносить жару во время выполнения работ.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Измените график работы.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Сместите время работы так, чтобы работники меньше работали в часы пика солнечной активности. Например, при работе по обслуживанию подстанций начинайте рабочий день на четыре часа раньше, чтобы работники завершили работы до пика солнечной активности.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Установите навес.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Температура воздуха в тени и на солнце отличается. Работники под навесом защищены от солнечного удара.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3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3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3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45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1532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Приказ об изменении режима рабочего времени в условиях повышенной температуры наружного воздуха</a:t>
            </a: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3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3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3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850" y="2103193"/>
            <a:ext cx="7038975" cy="44100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431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6622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мероприятия провести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Обеспечьте работников питьевой водой.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В жару поверхность тела выводит больше воды, чем при оптимальной температуре. Питьевая вода поможет поддерживать водный баланс в организме работников. Расположите воду в достаточном количестве и в доступной близости. Поддерживайте температуру воды, напитков и чая +10—15 °C.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1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Объясните работникам, что пить воду следует часто и понемногу, чтобы поддерживать оптимальное содержание воды в организме.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4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Улучшите питьевой режим.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Чтобы работники возмещали потерю солей и микроэлементов с потом, выдавайте :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подсоленную воду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минеральную щелочную воду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кисломолочные напитки, например, обезжиренное молоко, молочную сыворотку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соки, витаминизированные напитки, кислородно-белковые коктейли.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3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3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0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4881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мероприятия провести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Организуйте помещение для охлаждения.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Сотрудников, которые работали на открытом воздухе в жару, в перерывы отправляйте в спецпомещения. Температура таких помещений должна быть 24—25 °C, чтобы избежать резкого охлаждения организма из-за перепада температур и усиленной теплоотдачи испарением пота (п. 3 Рекомендаций).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Разместите плакаты безопасности.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Используйте наглядные пособия, из которых работники могут узнать признаки теплового и солнечного удара, а также меры безопасности.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Мероприятия, которые подходят вам, пропишите в приказе. Назначьте ответственных за их выполнение и сроки.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3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46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Образец графика перерывов при работе на открытом воздухе в жаркий период года </a:t>
            </a: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686" y="1920761"/>
            <a:ext cx="3236626" cy="472073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52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601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мероприятия провести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Выдайте улучшенные СИЗ.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Спецодежда и спецобувь из плотных сортов ткани лучше защищают от чрезмерного теплового излучения (п. 5 Рекомендаций).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Не допускайте к работам работников из групп риска.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Не поручайте работу в жару лицам моложе 24 лет и старше 40 (п. 5 Рекомендаций).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Используйте системы туманообразования.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Такая система охладит воздух на рабочей площадке и снизит температуру. Степень охлаждения зависит от температуры воздуха и уровня относительной влажности. Например, при температуре 32 °C система охладит воздух до 24°C.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Установите разбрызгиватели воды.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Они охладят воздух и раскаленный от солнца асфальт.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30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3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345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4345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мероприятия провести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Улучшите рацион питания.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Если на предприятии организовано питание для работников, добавьте в их рацион фрукты и овощи.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PT Serif" panose="020A0603040505020204" pitchFamily="18" charset="-52"/>
              </a:rPr>
              <a:t>Установите регулярные перерывы в работе.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При работе на открытом воздухе и температуре воздуха 32,5 °C и выше установите перерывы каждые 15—20 минут. Перерыв должен быть не менее 10—12 минут в охлаждаемых помещениях. Для работников, которые носят спецодежду для защиты от теплового излучения, установите суммарную продолжительность работы в жару за рабочую смену до 4—5 часов. Если спецодежда – без защиты от теплого излучения: до 1,5—2 часов.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работу в жару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52" y="2666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2098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1524000" y="-1523999"/>
            <a:ext cx="6858000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94471" y="2282562"/>
            <a:ext cx="9399494" cy="301864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27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0F12365-736D-47C0-BE8F-6413C4429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854" y="6228259"/>
            <a:ext cx="2496111" cy="36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06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26645</TotalTime>
  <Words>1258</Words>
  <Application>Microsoft Office PowerPoint</Application>
  <PresentationFormat>Лист A4 (210x297 мм)</PresentationFormat>
  <Paragraphs>153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fikus</dc:creator>
  <cp:lastModifiedBy>Ekaterina R. Islamova</cp:lastModifiedBy>
  <cp:revision>128</cp:revision>
  <dcterms:created xsi:type="dcterms:W3CDTF">2022-09-01T16:29:11Z</dcterms:created>
  <dcterms:modified xsi:type="dcterms:W3CDTF">2024-07-01T08:45:15Z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-1456331294</vt:i4>
  </property>
  <property fmtid="{D5CDD505-2E9C-101B-9397-08002B2CF9AE}" pid="3" name="_NewReviewCycle">
    <vt:lpwstr/>
  </property>
  <property fmtid="{D5CDD505-2E9C-101B-9397-08002B2CF9AE}" pid="4" name="_EmailSubject">
    <vt:lpwstr>примерное название и анонс вебинара</vt:lpwstr>
  </property>
  <property fmtid="{D5CDD505-2E9C-101B-9397-08002B2CF9AE}" pid="5" name="_AuthorEmail">
    <vt:lpwstr>osofiyskaya@fmbcfmba.ru</vt:lpwstr>
  </property>
  <property fmtid="{D5CDD505-2E9C-101B-9397-08002B2CF9AE}" pid="6" name="_AuthorEmailDisplayName">
    <vt:lpwstr>Софийская Ольга Игоревна</vt:lpwstr>
  </property>
</Properties>
</file>