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9"/>
  </p:handoutMasterIdLst>
  <p:sldIdLst>
    <p:sldId id="256" r:id="rId2"/>
    <p:sldId id="259" r:id="rId3"/>
    <p:sldId id="261" r:id="rId4"/>
    <p:sldId id="260" r:id="rId5"/>
    <p:sldId id="262" r:id="rId6"/>
    <p:sldId id="264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F1F1"/>
    <a:srgbClr val="004200"/>
    <a:srgbClr val="006600"/>
    <a:srgbClr val="003374"/>
    <a:srgbClr val="C9A093"/>
    <a:srgbClr val="385592"/>
    <a:srgbClr val="3A5896"/>
    <a:srgbClr val="173A8D"/>
    <a:srgbClr val="1D3C7A"/>
    <a:srgbClr val="213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0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4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9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8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465729"/>
            <a:ext cx="7886700" cy="4711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2012" y="1"/>
            <a:ext cx="7866529" cy="13377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lum bright="17000" contrast="6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12"/>
          <a:stretch/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13" name="Блок-схема: ручной ввод 12"/>
          <p:cNvSpPr/>
          <p:nvPr/>
        </p:nvSpPr>
        <p:spPr>
          <a:xfrm>
            <a:off x="0" y="246743"/>
            <a:ext cx="7649028" cy="6030685"/>
          </a:xfrm>
          <a:prstGeom prst="flowChartManualInput">
            <a:avLst/>
          </a:prstGeom>
          <a:gradFill>
            <a:gsLst>
              <a:gs pos="0">
                <a:srgbClr val="006600"/>
              </a:gs>
              <a:gs pos="50000">
                <a:srgbClr val="006600"/>
              </a:gs>
              <a:gs pos="100000">
                <a:srgbClr val="00420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3005136" y="385763"/>
            <a:ext cx="5291138" cy="7252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7800" y="6477000"/>
            <a:ext cx="1827665" cy="226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91400" y="6311440"/>
            <a:ext cx="1573530" cy="433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76171" y="1411514"/>
            <a:ext cx="3992332" cy="147785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5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Учитель будущего</a:t>
            </a:r>
            <a:endParaRPr lang="en-US" sz="54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34" name="Рисунок 33" descr="1289590048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858000" y="3124200"/>
            <a:ext cx="2045427" cy="2045427"/>
          </a:xfrm>
          <a:prstGeom prst="rect">
            <a:avLst/>
          </a:prstGeom>
        </p:spPr>
      </p:pic>
      <p:sp>
        <p:nvSpPr>
          <p:cNvPr id="31" name="Прямоугольник 30"/>
          <p:cNvSpPr/>
          <p:nvPr/>
        </p:nvSpPr>
        <p:spPr>
          <a:xfrm>
            <a:off x="6962118" y="4015175"/>
            <a:ext cx="18854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Федеральный </a:t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проект </a:t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№ 5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6" name="Рисунок 35" descr="pic2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505200" y="5181600"/>
            <a:ext cx="1837837" cy="1331714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/>
          <a:srcRect l="23846" r="16198"/>
          <a:stretch>
            <a:fillRect/>
          </a:stretch>
        </p:blipFill>
        <p:spPr bwMode="auto">
          <a:xfrm>
            <a:off x="1400174" y="1042987"/>
            <a:ext cx="3771900" cy="630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2" cstate="print">
            <a:lum bright="17000" contrast="6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12"/>
          <a:stretch/>
        </p:blipFill>
        <p:spPr>
          <a:xfrm rot="10800000">
            <a:off x="-1" y="0"/>
            <a:ext cx="9144001" cy="6858000"/>
          </a:xfrm>
          <a:prstGeom prst="rect">
            <a:avLst/>
          </a:prstGeom>
        </p:spPr>
      </p:pic>
      <p:pic>
        <p:nvPicPr>
          <p:cNvPr id="30" name="Рисунок 29" descr="66313-red-tech-gear-gold-icon-free-download-png-hd-thumb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9829" y="4334329"/>
            <a:ext cx="2523671" cy="2523671"/>
          </a:xfrm>
          <a:prstGeom prst="rect">
            <a:avLst/>
          </a:prstGeom>
        </p:spPr>
      </p:pic>
      <p:pic>
        <p:nvPicPr>
          <p:cNvPr id="36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242" y="6232211"/>
            <a:ext cx="1424354" cy="392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2" name="Группа 41"/>
          <p:cNvGrpSpPr/>
          <p:nvPr/>
        </p:nvGrpSpPr>
        <p:grpSpPr>
          <a:xfrm>
            <a:off x="-5" y="65316"/>
            <a:ext cx="8828316" cy="5018310"/>
            <a:chOff x="-43549" y="-3626"/>
            <a:chExt cx="8828316" cy="4506685"/>
          </a:xfrm>
        </p:grpSpPr>
        <p:pic>
          <p:nvPicPr>
            <p:cNvPr id="38" name="Рисунок 37" descr="red-banner-png-7.png"/>
            <p:cNvPicPr>
              <a:picLocks noChangeAspect="1"/>
            </p:cNvPicPr>
            <p:nvPr/>
          </p:nvPicPr>
          <p:blipFill>
            <a:blip r:embed="rId5" cstate="print"/>
            <a:srcRect l="1218"/>
            <a:stretch>
              <a:fillRect/>
            </a:stretch>
          </p:blipFill>
          <p:spPr>
            <a:xfrm>
              <a:off x="-43549" y="-3626"/>
              <a:ext cx="8828316" cy="4506685"/>
            </a:xfrm>
            <a:prstGeom prst="rect">
              <a:avLst/>
            </a:prstGeom>
          </p:spPr>
        </p:pic>
        <p:sp>
          <p:nvSpPr>
            <p:cNvPr id="39" name="Прямоугольник 38"/>
            <p:cNvSpPr/>
            <p:nvPr/>
          </p:nvSpPr>
          <p:spPr>
            <a:xfrm rot="20990468">
              <a:off x="348342" y="1462686"/>
              <a:ext cx="6836229" cy="19900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300" b="1" dirty="0">
                  <a:solidFill>
                    <a:srgbClr val="F1F1F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Провести добровольную </a:t>
              </a:r>
            </a:p>
            <a:p>
              <a:pPr algn="ctr"/>
              <a:r>
                <a:rPr lang="ru-RU" sz="2300" b="1" dirty="0">
                  <a:solidFill>
                    <a:srgbClr val="F1F1F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независимую оценку </a:t>
              </a:r>
            </a:p>
            <a:p>
              <a:pPr algn="ctr"/>
              <a:r>
                <a:rPr lang="ru-RU" sz="2300" b="1" dirty="0">
                  <a:solidFill>
                    <a:srgbClr val="F1F1F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профессиональной квалификации </a:t>
              </a:r>
              <a:br>
                <a:rPr lang="ru-RU" sz="2300" b="1" dirty="0">
                  <a:solidFill>
                    <a:srgbClr val="F1F1F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</a:br>
              <a:r>
                <a:rPr lang="ru-RU" sz="2300" b="1" dirty="0">
                  <a:solidFill>
                    <a:srgbClr val="F1F1F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не менее 10% педагогических работников </a:t>
              </a:r>
            </a:p>
            <a:p>
              <a:pPr algn="ctr"/>
              <a:r>
                <a:rPr lang="ru-RU" sz="2300" b="1" dirty="0">
                  <a:solidFill>
                    <a:srgbClr val="F1F1F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систем общего образования </a:t>
              </a:r>
              <a:br>
                <a:rPr lang="ru-RU" sz="2300" b="1" dirty="0">
                  <a:solidFill>
                    <a:srgbClr val="F1F1F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</a:br>
              <a:r>
                <a:rPr lang="ru-RU" sz="2300" b="1" dirty="0">
                  <a:solidFill>
                    <a:srgbClr val="F1F1F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и дополнительного образования детей</a:t>
              </a:r>
            </a:p>
          </p:txBody>
        </p:sp>
      </p:grpSp>
      <p:sp>
        <p:nvSpPr>
          <p:cNvPr id="41" name="Title 1"/>
          <p:cNvSpPr txBox="1">
            <a:spLocks/>
          </p:cNvSpPr>
          <p:nvPr/>
        </p:nvSpPr>
        <p:spPr>
          <a:xfrm>
            <a:off x="1284319" y="277837"/>
            <a:ext cx="6356183" cy="7883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0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+mj-ea"/>
                <a:cs typeface="+mj-cs"/>
              </a:rPr>
              <a:t>Цель проекта</a:t>
            </a:r>
            <a:endParaRPr kumimoji="0" lang="en-US" sz="6000" b="1" i="0" u="none" strike="noStrike" kern="1200" cap="none" spc="50" normalizeH="0" baseline="0" noProof="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pic>
        <p:nvPicPr>
          <p:cNvPr id="37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90311" y="5813167"/>
            <a:ext cx="1827665" cy="226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Рисунок 43" descr="IM2709_08_136730847707_0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521984">
            <a:off x="186710" y="4397653"/>
            <a:ext cx="3367965" cy="2724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927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24-mi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2244" y="-250377"/>
            <a:ext cx="4476750" cy="4219575"/>
          </a:xfrm>
          <a:prstGeom prst="rect">
            <a:avLst/>
          </a:prstGeom>
        </p:spPr>
      </p:pic>
      <p:pic>
        <p:nvPicPr>
          <p:cNvPr id="18" name="Рисунок 17" descr="24-mi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2621" y="2972253"/>
            <a:ext cx="4476750" cy="421957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-152400" y="1219200"/>
            <a:ext cx="4332514" cy="356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33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Внедрить </a:t>
            </a:r>
            <a:br>
              <a:rPr lang="ru-RU" sz="2800" b="1" dirty="0">
                <a:solidFill>
                  <a:srgbClr val="0033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</a:br>
            <a:r>
              <a:rPr lang="ru-RU" sz="2800" b="1" dirty="0">
                <a:solidFill>
                  <a:srgbClr val="0033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систему аттестации руководителей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33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образовательных организаций </a:t>
            </a:r>
            <a:br>
              <a:rPr lang="ru-RU" sz="2800" b="1" dirty="0">
                <a:solidFill>
                  <a:srgbClr val="0033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</a:br>
            <a:r>
              <a:rPr lang="ru-RU" sz="2800" b="1" dirty="0">
                <a:solidFill>
                  <a:srgbClr val="0033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во всех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33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субъектах РФ</a:t>
            </a:r>
            <a:endParaRPr lang="ru-RU" sz="2800" b="1" dirty="0">
              <a:solidFill>
                <a:srgbClr val="00337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pic>
        <p:nvPicPr>
          <p:cNvPr id="11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1295400"/>
            <a:ext cx="1424354" cy="392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7800" y="762000"/>
            <a:ext cx="1827665" cy="226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vertical-banner-png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67296" y="-174171"/>
            <a:ext cx="601621" cy="1480457"/>
          </a:xfrm>
          <a:prstGeom prst="rect">
            <a:avLst/>
          </a:prstGeom>
        </p:spPr>
      </p:pic>
      <p:pic>
        <p:nvPicPr>
          <p:cNvPr id="21" name="Рисунок 20" descr="clipart-bow-corner-1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flipV="1">
            <a:off x="0" y="4581274"/>
            <a:ext cx="3886200" cy="2276725"/>
          </a:xfrm>
          <a:prstGeom prst="rect">
            <a:avLst/>
          </a:prstGeom>
        </p:spPr>
      </p:pic>
      <p:pic>
        <p:nvPicPr>
          <p:cNvPr id="14" name="Рисунок 13" descr="vector-girl-element-3.png"/>
          <p:cNvPicPr>
            <a:picLocks noChangeAspect="1"/>
          </p:cNvPicPr>
          <p:nvPr/>
        </p:nvPicPr>
        <p:blipFill>
          <a:blip r:embed="rId7" cstate="print"/>
          <a:srcRect b="12423"/>
          <a:stretch>
            <a:fillRect/>
          </a:stretch>
        </p:blipFill>
        <p:spPr>
          <a:xfrm flipH="1">
            <a:off x="3810000" y="2209800"/>
            <a:ext cx="5255072" cy="468085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114800" y="2743200"/>
            <a:ext cx="2350965" cy="13255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"/>
                <a:ea typeface="Calibri"/>
                <a:cs typeface="Times New Roman"/>
              </a:rPr>
              <a:t>1 июня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"/>
                <a:ea typeface="Calibri"/>
                <a:cs typeface="Times New Roman"/>
              </a:rPr>
              <a:t>2020 года</a:t>
            </a:r>
            <a:endParaRPr lang="ru-RU" sz="3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ea typeface="Calibri"/>
              <a:cs typeface="Times New Roman"/>
            </a:endParaRPr>
          </a:p>
        </p:txBody>
      </p:sp>
      <p:pic>
        <p:nvPicPr>
          <p:cNvPr id="15" name="Рисунок 14" descr="clipart-bow-corner-1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0800000" flipV="1">
            <a:off x="6294897" y="0"/>
            <a:ext cx="2849103" cy="166914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 descr="shesterenki.jpg"/>
          <p:cNvPicPr>
            <a:picLocks noChangeAspect="1"/>
          </p:cNvPicPr>
          <p:nvPr/>
        </p:nvPicPr>
        <p:blipFill>
          <a:blip r:embed="rId2" cstate="print"/>
          <a:srcRect t="18493" b="17123"/>
          <a:stretch>
            <a:fillRect/>
          </a:stretch>
        </p:blipFill>
        <p:spPr>
          <a:xfrm>
            <a:off x="4463143" y="0"/>
            <a:ext cx="4680856" cy="2873831"/>
          </a:xfrm>
          <a:prstGeom prst="rect">
            <a:avLst/>
          </a:prstGeom>
        </p:spPr>
      </p:pic>
      <p:pic>
        <p:nvPicPr>
          <p:cNvPr id="20" name="Рисунок 19" descr="shesterenki.jpg"/>
          <p:cNvPicPr>
            <a:picLocks noChangeAspect="1"/>
          </p:cNvPicPr>
          <p:nvPr/>
        </p:nvPicPr>
        <p:blipFill>
          <a:blip r:embed="rId2" cstate="print"/>
          <a:srcRect t="18493" b="17123"/>
          <a:stretch>
            <a:fillRect/>
          </a:stretch>
        </p:blipFill>
        <p:spPr>
          <a:xfrm>
            <a:off x="-1" y="4649423"/>
            <a:ext cx="3614057" cy="2263007"/>
          </a:xfrm>
          <a:prstGeom prst="rect">
            <a:avLst/>
          </a:prstGeom>
        </p:spPr>
      </p:pic>
      <p:pic>
        <p:nvPicPr>
          <p:cNvPr id="17" name="Рисунок 16" descr="pin-board-2631965_960_720.png"/>
          <p:cNvPicPr>
            <a:picLocks noChangeAspect="1"/>
          </p:cNvPicPr>
          <p:nvPr/>
        </p:nvPicPr>
        <p:blipFill>
          <a:blip r:embed="rId3" cstate="print"/>
          <a:srcRect t="4797" b="4029"/>
          <a:stretch>
            <a:fillRect/>
          </a:stretch>
        </p:blipFill>
        <p:spPr>
          <a:xfrm>
            <a:off x="533400" y="914396"/>
            <a:ext cx="7663537" cy="4572004"/>
          </a:xfrm>
          <a:prstGeom prst="rect">
            <a:avLst/>
          </a:prstGeom>
        </p:spPr>
      </p:pic>
      <p:pic>
        <p:nvPicPr>
          <p:cNvPr id="8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5867400"/>
            <a:ext cx="16579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143000" y="1295400"/>
            <a:ext cx="656408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Обеспечить непрерывное и планомерное повышение квалификации педагогов</a:t>
            </a:r>
            <a:r>
              <a:rPr kumimoji="0" lang="ru-RU" sz="2400" b="1" i="0" u="none" strike="noStrike" cap="none" normalizeH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ru-RU" sz="2400" b="1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dirty="0">
              <a:solidFill>
                <a:schemeClr val="bg2">
                  <a:lumMod val="10000"/>
                </a:schemeClr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174170" y="335889"/>
            <a:ext cx="8926286" cy="7883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Цель проекта на 2020 год </a:t>
            </a:r>
            <a:br>
              <a:rPr lang="ru-RU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</a:br>
            <a:endParaRPr kumimoji="0" lang="en-US" sz="4400" b="1" i="0" u="none" strike="noStrike" kern="1200" cap="none" spc="50" normalizeH="0" baseline="0" noProof="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16" name="Рисунок 15" descr="ueXc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3048000" y="5943600"/>
            <a:ext cx="4198257" cy="731185"/>
          </a:xfrm>
          <a:prstGeom prst="rect">
            <a:avLst/>
          </a:prstGeom>
        </p:spPr>
      </p:pic>
      <p:pic>
        <p:nvPicPr>
          <p:cNvPr id="7" name="Рисунок 6" descr="teach-clipart-lady-teacher-5.png"/>
          <p:cNvPicPr>
            <a:picLocks noChangeAspect="1"/>
          </p:cNvPicPr>
          <p:nvPr/>
        </p:nvPicPr>
        <p:blipFill>
          <a:blip r:embed="rId6" cstate="print"/>
          <a:srcRect b="4110"/>
          <a:stretch>
            <a:fillRect/>
          </a:stretch>
        </p:blipFill>
        <p:spPr>
          <a:xfrm flipH="1">
            <a:off x="6096000" y="3728214"/>
            <a:ext cx="2975094" cy="3193178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1143000" y="2133600"/>
            <a:ext cx="6324600" cy="2971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Для этого необходимо:</a:t>
            </a:r>
            <a:endParaRPr lang="ru-RU" sz="2000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– использовать цифровые технологии; </a:t>
            </a:r>
            <a:endParaRPr lang="ru-RU" sz="2000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– сформировать профессиональную ассоциацию </a:t>
            </a:r>
            <a:br>
              <a:rPr lang="ru-RU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и участвовать в ней;</a:t>
            </a:r>
            <a:endParaRPr lang="ru-RU" sz="2000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– поучаствовать в программах обмена опытом </a:t>
            </a:r>
            <a:br>
              <a:rPr lang="ru-RU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и лучшими практиками;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– привлечь работодателей к дополнительному профобразованию педагогических работников, </a:t>
            </a:r>
            <a:br>
              <a:rPr lang="ru-RU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в том числе в форме стажировок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2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10000" y="5562600"/>
            <a:ext cx="1869987" cy="23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seal_circle_red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31979" y="2405743"/>
            <a:ext cx="1567520" cy="156752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0" y="130628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spc="50" dirty="0">
                <a:ln w="1143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Цель проекта </a:t>
            </a:r>
            <a:endParaRPr lang="ru-RU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57200" y="1066800"/>
            <a:ext cx="8077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3374"/>
                </a:solidFill>
                <a:latin typeface="Arial" pitchFamily="34" charset="0"/>
                <a:cs typeface="Arial" pitchFamily="34" charset="0"/>
              </a:rPr>
              <a:t>Повысить  уровень профессионального мастерства </a:t>
            </a:r>
            <a:br>
              <a:rPr lang="ru-RU" sz="2000" dirty="0">
                <a:solidFill>
                  <a:srgbClr val="003374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solidFill>
                  <a:srgbClr val="003374"/>
                </a:solidFill>
                <a:latin typeface="Arial" pitchFamily="34" charset="0"/>
                <a:cs typeface="Arial" pitchFamily="34" charset="0"/>
              </a:rPr>
              <a:t>в форматах непрерывного образования работников </a:t>
            </a:r>
            <a:br>
              <a:rPr lang="ru-RU" sz="2000" dirty="0">
                <a:solidFill>
                  <a:srgbClr val="003374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solidFill>
                  <a:srgbClr val="003374"/>
                </a:solidFill>
                <a:latin typeface="Arial" pitchFamily="34" charset="0"/>
                <a:cs typeface="Arial" pitchFamily="34" charset="0"/>
              </a:rPr>
              <a:t>системы общего дополнительного </a:t>
            </a:r>
            <a:br>
              <a:rPr lang="ru-RU" sz="2000" dirty="0">
                <a:solidFill>
                  <a:srgbClr val="003374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solidFill>
                  <a:srgbClr val="003374"/>
                </a:solidFill>
                <a:latin typeface="Arial" pitchFamily="34" charset="0"/>
                <a:cs typeface="Arial" pitchFamily="34" charset="0"/>
              </a:rPr>
              <a:t>и профессионального образования</a:t>
            </a:r>
          </a:p>
        </p:txBody>
      </p:sp>
      <p:grpSp>
        <p:nvGrpSpPr>
          <p:cNvPr id="23" name="Группа 22"/>
          <p:cNvGrpSpPr/>
          <p:nvPr/>
        </p:nvGrpSpPr>
        <p:grpSpPr>
          <a:xfrm>
            <a:off x="914409" y="3605882"/>
            <a:ext cx="1328057" cy="1249151"/>
            <a:chOff x="609608" y="2615278"/>
            <a:chExt cx="1499506" cy="1499506"/>
          </a:xfrm>
        </p:grpSpPr>
        <p:pic>
          <p:nvPicPr>
            <p:cNvPr id="8" name="Рисунок 7" descr="seal_circle_red2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8" y="2615278"/>
              <a:ext cx="1499506" cy="1499506"/>
            </a:xfrm>
            <a:prstGeom prst="rect">
              <a:avLst/>
            </a:prstGeom>
          </p:spPr>
        </p:pic>
        <p:sp>
          <p:nvSpPr>
            <p:cNvPr id="18" name="Прямоугольник 17"/>
            <p:cNvSpPr/>
            <p:nvPr/>
          </p:nvSpPr>
          <p:spPr>
            <a:xfrm>
              <a:off x="916885" y="2951785"/>
              <a:ext cx="905246" cy="6280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5%</a:t>
              </a: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2383981" y="3178628"/>
            <a:ext cx="1382478" cy="1360715"/>
            <a:chOff x="2198922" y="2658820"/>
            <a:chExt cx="1499506" cy="1499506"/>
          </a:xfrm>
        </p:grpSpPr>
        <p:pic>
          <p:nvPicPr>
            <p:cNvPr id="9" name="Рисунок 8" descr="seal_circle_red2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8922" y="2658820"/>
              <a:ext cx="1499506" cy="1499506"/>
            </a:xfrm>
            <a:prstGeom prst="rect">
              <a:avLst/>
            </a:prstGeom>
          </p:spPr>
        </p:pic>
        <p:sp>
          <p:nvSpPr>
            <p:cNvPr id="19" name="Прямоугольник 18"/>
            <p:cNvSpPr/>
            <p:nvPr/>
          </p:nvSpPr>
          <p:spPr>
            <a:xfrm>
              <a:off x="2427514" y="3026229"/>
              <a:ext cx="111034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10%</a:t>
              </a:r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3886200" y="2778566"/>
            <a:ext cx="1423314" cy="1368891"/>
            <a:chOff x="3810008" y="2702364"/>
            <a:chExt cx="1499506" cy="1499506"/>
          </a:xfrm>
        </p:grpSpPr>
        <p:pic>
          <p:nvPicPr>
            <p:cNvPr id="10" name="Рисунок 9" descr="seal_circle_red2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10008" y="2702364"/>
              <a:ext cx="1499506" cy="1499506"/>
            </a:xfrm>
            <a:prstGeom prst="rect">
              <a:avLst/>
            </a:prstGeom>
          </p:spPr>
        </p:pic>
        <p:sp>
          <p:nvSpPr>
            <p:cNvPr id="20" name="Прямоугольник 19"/>
            <p:cNvSpPr/>
            <p:nvPr/>
          </p:nvSpPr>
          <p:spPr>
            <a:xfrm>
              <a:off x="4083894" y="3011186"/>
              <a:ext cx="111034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20%</a:t>
              </a:r>
            </a:p>
          </p:txBody>
        </p:sp>
      </p:grpSp>
      <p:sp>
        <p:nvSpPr>
          <p:cNvPr id="21" name="Прямоугольник 20"/>
          <p:cNvSpPr/>
          <p:nvPr/>
        </p:nvSpPr>
        <p:spPr>
          <a:xfrm>
            <a:off x="5736775" y="2764968"/>
            <a:ext cx="1110343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30%</a:t>
            </a:r>
          </a:p>
        </p:txBody>
      </p:sp>
      <p:grpSp>
        <p:nvGrpSpPr>
          <p:cNvPr id="26" name="Группа 25"/>
          <p:cNvGrpSpPr/>
          <p:nvPr/>
        </p:nvGrpSpPr>
        <p:grpSpPr>
          <a:xfrm>
            <a:off x="7021293" y="1937657"/>
            <a:ext cx="1676393" cy="1730815"/>
            <a:chOff x="7010407" y="2645221"/>
            <a:chExt cx="1567535" cy="1567535"/>
          </a:xfrm>
        </p:grpSpPr>
        <p:pic>
          <p:nvPicPr>
            <p:cNvPr id="12" name="Рисунок 11" descr="seal_circle_red2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10407" y="2645221"/>
              <a:ext cx="1567535" cy="1567535"/>
            </a:xfrm>
            <a:prstGeom prst="rect">
              <a:avLst/>
            </a:prstGeom>
          </p:spPr>
        </p:pic>
        <p:sp>
          <p:nvSpPr>
            <p:cNvPr id="22" name="Прямоугольник 21"/>
            <p:cNvSpPr/>
            <p:nvPr/>
          </p:nvSpPr>
          <p:spPr>
            <a:xfrm>
              <a:off x="7290603" y="3095239"/>
              <a:ext cx="111034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50%</a:t>
              </a:r>
            </a:p>
          </p:txBody>
        </p:sp>
      </p:grpSp>
      <p:pic>
        <p:nvPicPr>
          <p:cNvPr id="27" name="Рисунок 26" descr="clipart-bow-corner-1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 flipV="1">
            <a:off x="6542314" y="5425957"/>
            <a:ext cx="2601686" cy="1432043"/>
          </a:xfrm>
          <a:prstGeom prst="rect">
            <a:avLst/>
          </a:prstGeom>
        </p:spPr>
      </p:pic>
      <p:pic>
        <p:nvPicPr>
          <p:cNvPr id="28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1" y="6132295"/>
            <a:ext cx="1424354" cy="392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316" y="2968368"/>
            <a:ext cx="1255878" cy="155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Стрелка вправо 31"/>
          <p:cNvSpPr/>
          <p:nvPr/>
        </p:nvSpPr>
        <p:spPr>
          <a:xfrm>
            <a:off x="762000" y="4833261"/>
            <a:ext cx="8120743" cy="1371595"/>
          </a:xfrm>
          <a:prstGeom prst="rightArrow">
            <a:avLst/>
          </a:prstGeom>
          <a:solidFill>
            <a:srgbClr val="003374"/>
          </a:solidFill>
          <a:scene3d>
            <a:camera prst="orthographicFront">
              <a:rot lat="0" lon="19499986" rev="6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1034153" y="4876806"/>
            <a:ext cx="10885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33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2020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2569039" y="4593778"/>
            <a:ext cx="10885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33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2021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4125696" y="4256321"/>
            <a:ext cx="10885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33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2022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5758553" y="4038607"/>
            <a:ext cx="10885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33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2023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7347867" y="3722921"/>
            <a:ext cx="10885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33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2024</a:t>
            </a:r>
          </a:p>
        </p:txBody>
      </p:sp>
      <p:pic>
        <p:nvPicPr>
          <p:cNvPr id="41" name="Рисунок 40" descr="14g0blkwlk_5iocffbj9n_peop4267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-10885" y="5254082"/>
            <a:ext cx="3755572" cy="161480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lum bright="17000" contrast="6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12"/>
          <a:stretch/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13" name="Блок-схема: ручной ввод 12"/>
          <p:cNvSpPr/>
          <p:nvPr/>
        </p:nvSpPr>
        <p:spPr>
          <a:xfrm>
            <a:off x="0" y="246743"/>
            <a:ext cx="7649028" cy="6030685"/>
          </a:xfrm>
          <a:prstGeom prst="flowChartManualInput">
            <a:avLst/>
          </a:prstGeom>
          <a:gradFill>
            <a:gsLst>
              <a:gs pos="0">
                <a:srgbClr val="006600"/>
              </a:gs>
              <a:gs pos="50000">
                <a:srgbClr val="006600"/>
              </a:gs>
              <a:gs pos="100000">
                <a:srgbClr val="00420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3005136" y="385763"/>
            <a:ext cx="5291138" cy="7252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7800" y="6477000"/>
            <a:ext cx="1827665" cy="226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91400" y="6311440"/>
            <a:ext cx="1573530" cy="433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76171" y="1411514"/>
            <a:ext cx="3992332" cy="147785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5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Учитель будущего</a:t>
            </a:r>
            <a:endParaRPr lang="en-US" sz="54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34" name="Рисунок 33" descr="1289590048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858000" y="3124200"/>
            <a:ext cx="2045427" cy="2045427"/>
          </a:xfrm>
          <a:prstGeom prst="rect">
            <a:avLst/>
          </a:prstGeom>
        </p:spPr>
      </p:pic>
      <p:sp>
        <p:nvSpPr>
          <p:cNvPr id="31" name="Прямоугольник 30"/>
          <p:cNvSpPr/>
          <p:nvPr/>
        </p:nvSpPr>
        <p:spPr>
          <a:xfrm>
            <a:off x="6962118" y="4015175"/>
            <a:ext cx="18854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Федеральный </a:t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проект </a:t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№ 5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6" name="Рисунок 35" descr="pic2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505200" y="5181600"/>
            <a:ext cx="1837837" cy="1331714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/>
          <a:srcRect l="23846" r="16198"/>
          <a:stretch>
            <a:fillRect/>
          </a:stretch>
        </p:blipFill>
        <p:spPr bwMode="auto">
          <a:xfrm>
            <a:off x="1400174" y="1042987"/>
            <a:ext cx="3771900" cy="630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152007309488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381000"/>
            <a:ext cx="6945086" cy="6526066"/>
          </a:xfrm>
          <a:prstGeom prst="rect">
            <a:avLst/>
          </a:prstGeom>
        </p:spPr>
      </p:pic>
      <p:pic>
        <p:nvPicPr>
          <p:cNvPr id="4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6271586"/>
            <a:ext cx="1757363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90057" y="5773880"/>
            <a:ext cx="1944687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8" descr="42341pp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62400" y="4691842"/>
            <a:ext cx="2209800" cy="2145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2590800" y="519992"/>
            <a:ext cx="6553200" cy="636451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alpha val="24000"/>
                </a:schemeClr>
              </a:gs>
              <a:gs pos="50000">
                <a:schemeClr val="lt1">
                  <a:shade val="67500"/>
                  <a:satMod val="115000"/>
                  <a:alpha val="53000"/>
                </a:schemeClr>
              </a:gs>
              <a:gs pos="100000">
                <a:schemeClr val="lt1">
                  <a:shade val="100000"/>
                  <a:satMod val="115000"/>
                  <a:alpha val="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softEdge rad="635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590800" y="1905000"/>
            <a:ext cx="64987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Информация из Паспорта </a:t>
            </a:r>
            <a:br>
              <a:rPr lang="ru-RU" sz="20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национального проекта «Образование», </a:t>
            </a:r>
            <a:br>
              <a:rPr lang="ru-RU" sz="20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утв.президиумом Совета при Президенте РФ </a:t>
            </a:r>
            <a:br>
              <a:rPr lang="ru-RU" sz="20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 стратегическому развитию </a:t>
            </a:r>
            <a:b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 национальным проектам </a:t>
            </a:r>
            <a:br>
              <a:rPr lang="ru-RU" sz="20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(протокол от 3 сентября 2018 г. № 10).</a:t>
            </a:r>
          </a:p>
          <a:p>
            <a:pPr algn="ctr"/>
            <a:endParaRPr lang="ru-RU" sz="20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Шаблон с 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fppt.com</a:t>
            </a:r>
            <a:endParaRPr lang="ru-RU" sz="20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52600" y="152400"/>
            <a:ext cx="7293429" cy="120032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  <a:cs typeface="Arial" charset="0"/>
              </a:rPr>
              <a:t>Для презентации использованы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1043</TotalTime>
  <Words>71</Words>
  <Application>Microsoft Office PowerPoint</Application>
  <PresentationFormat>Экран (4:3)</PresentationFormat>
  <Paragraphs>37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Учитель будущего</vt:lpstr>
      <vt:lpstr>Презентация PowerPoint</vt:lpstr>
      <vt:lpstr>Презентация PowerPoint</vt:lpstr>
      <vt:lpstr>Презентация PowerPoint</vt:lpstr>
      <vt:lpstr>Презентация PowerPoint</vt:lpstr>
      <vt:lpstr>Учитель будущего</vt:lpstr>
      <vt:lpstr>Презентация PowerPoint</vt:lpstr>
    </vt:vector>
  </TitlesOfParts>
  <Company>PJSC "New Engineering Technologies"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Elena A. Kostina</cp:lastModifiedBy>
  <cp:revision>54</cp:revision>
  <dcterms:created xsi:type="dcterms:W3CDTF">2016-11-18T14:12:19Z</dcterms:created>
  <dcterms:modified xsi:type="dcterms:W3CDTF">2019-04-21T12:54:55Z</dcterms:modified>
</cp:coreProperties>
</file>