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60" r:id="rId4"/>
    <p:sldId id="266" r:id="rId5"/>
    <p:sldId id="273" r:id="rId6"/>
    <p:sldId id="267" r:id="rId7"/>
    <p:sldId id="268" r:id="rId8"/>
    <p:sldId id="269" r:id="rId9"/>
    <p:sldId id="270" r:id="rId10"/>
    <p:sldId id="271" r:id="rId11"/>
    <p:sldId id="274" r:id="rId12"/>
    <p:sldId id="261" r:id="rId13"/>
    <p:sldId id="263" r:id="rId14"/>
    <p:sldId id="264" r:id="rId15"/>
    <p:sldId id="265" r:id="rId16"/>
    <p:sldId id="275" r:id="rId17"/>
    <p:sldId id="276" r:id="rId18"/>
    <p:sldId id="277" r:id="rId19"/>
    <p:sldId id="278" r:id="rId20"/>
    <p:sldId id="279" r:id="rId21"/>
    <p:sldId id="280" r:id="rId22"/>
    <p:sldId id="282" r:id="rId23"/>
    <p:sldId id="281" r:id="rId24"/>
    <p:sldId id="283" r:id="rId25"/>
    <p:sldId id="284" r:id="rId26"/>
    <p:sldId id="285" r:id="rId27"/>
    <p:sldId id="262" r:id="rId28"/>
    <p:sldId id="258" r:id="rId29"/>
  </p:sldIdLst>
  <p:sldSz cx="18288000" cy="10287000"/>
  <p:notesSz cx="6858000" cy="9144000"/>
  <p:embeddedFontLst>
    <p:embeddedFont>
      <p:font typeface="Fira Sans" panose="020B0604020202020204" charset="0"/>
      <p:regular r:id="rId30"/>
      <p:bold r:id="rId31"/>
      <p:italic r:id="rId32"/>
      <p:boldItalic r:id="rId33"/>
    </p:embeddedFont>
    <p:embeddedFont>
      <p:font typeface="Fira Sans Medium" panose="020B0604020202020204" charset="0"/>
      <p:regular r:id="rId34"/>
      <p:italic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99F"/>
    <a:srgbClr val="99C7D7"/>
    <a:srgbClr val="F1F1F1"/>
    <a:srgbClr val="ECECEC"/>
    <a:srgbClr val="4A54D2"/>
    <a:srgbClr val="E1E7E9"/>
    <a:srgbClr val="EC9688"/>
    <a:srgbClr val="96F8EF"/>
    <a:srgbClr val="F0A2A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2F450C-7D8B-52D6-1F07-0E93B5A6F2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34986" y="477383"/>
            <a:ext cx="3050043" cy="62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72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" userDrawn="1">
          <p15:clr>
            <a:srgbClr val="FBAE40"/>
          </p15:clr>
        </p15:guide>
        <p15:guide id="2" pos="430" userDrawn="1">
          <p15:clr>
            <a:srgbClr val="FBAE40"/>
          </p15:clr>
        </p15:guide>
        <p15:guide id="3" pos="11122" userDrawn="1">
          <p15:clr>
            <a:srgbClr val="FBAE40"/>
          </p15:clr>
        </p15:guide>
        <p15:guide id="4" orient="horz" pos="603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ыч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03421103-952B-453E-E801-B41CE8479173}"/>
              </a:ext>
            </a:extLst>
          </p:cNvPr>
          <p:cNvSpPr/>
          <p:nvPr userDrawn="1"/>
        </p:nvSpPr>
        <p:spPr>
          <a:xfrm rot="5400000">
            <a:off x="-33338" y="1431389"/>
            <a:ext cx="8924926" cy="8858250"/>
          </a:xfrm>
          <a:prstGeom prst="triangle">
            <a:avLst>
              <a:gd name="adj" fmla="val 10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CE60A2-FA60-10BE-27C6-DAB26C4963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34986" y="477383"/>
            <a:ext cx="3050043" cy="62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40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" userDrawn="1">
          <p15:clr>
            <a:srgbClr val="FBAE40"/>
          </p15:clr>
        </p15:guide>
        <p15:guide id="2" pos="110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R-ко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9E1C10-FB74-30EB-6FBD-A43FE0827A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657386" y="9113383"/>
            <a:ext cx="3050043" cy="62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53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8" userDrawn="1">
          <p15:clr>
            <a:srgbClr val="FBAE40"/>
          </p15:clr>
        </p15:guide>
        <p15:guide id="2" pos="11067" userDrawn="1">
          <p15:clr>
            <a:srgbClr val="FBAE40"/>
          </p15:clr>
        </p15:guide>
        <p15:guide id="3" orient="horz" pos="60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685CB52B-2699-C16E-0F8A-4AB5C36AF08B}"/>
              </a:ext>
            </a:extLst>
          </p:cNvPr>
          <p:cNvSpPr/>
          <p:nvPr userDrawn="1"/>
        </p:nvSpPr>
        <p:spPr>
          <a:xfrm rot="10800000">
            <a:off x="0" y="0"/>
            <a:ext cx="10382250" cy="10287000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39C3A529-2384-9E5C-6568-890CD5ADD00E}"/>
              </a:ext>
            </a:extLst>
          </p:cNvPr>
          <p:cNvSpPr/>
          <p:nvPr userDrawn="1"/>
        </p:nvSpPr>
        <p:spPr>
          <a:xfrm rot="10800000">
            <a:off x="0" y="0"/>
            <a:ext cx="8924926" cy="8858250"/>
          </a:xfrm>
          <a:prstGeom prst="triangle">
            <a:avLst>
              <a:gd name="adj" fmla="val 10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D67665-A3CF-D129-F4E0-4B144D9A1E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34986" y="477383"/>
            <a:ext cx="3050043" cy="62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80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" userDrawn="1">
          <p15:clr>
            <a:srgbClr val="FBAE40"/>
          </p15:clr>
        </p15:guide>
        <p15:guide id="2" pos="1106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олните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0CA640-58BD-245A-004F-8DEC6553C6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34986" y="477383"/>
            <a:ext cx="3050043" cy="62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67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" userDrawn="1">
          <p15:clr>
            <a:srgbClr val="FBAE40"/>
          </p15:clr>
        </p15:guide>
        <p15:guide id="2" pos="110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13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69" r:id="rId4"/>
    <p:sldLayoutId id="2147483671" r:id="rId5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file:///C:\Users\Nkuptsova\Desktop\&#1077;&#1096;&#1082;&#1072;_&#1075;&#1079;&#1088;&#1091;_1\5-5025\&#1074;&#1077;&#1073;_6_05_25\Image20250505194420_1.png" TargetMode="External"/><Relationship Id="rId5" Type="http://schemas.openxmlformats.org/officeDocument/2006/relationships/image" Target="../media/image9.png"/><Relationship Id="rId4" Type="http://schemas.openxmlformats.org/officeDocument/2006/relationships/image" Target="file:///C:\Users\Nkuptsova\Desktop\&#1077;&#1096;&#1082;&#1072;_&#1075;&#1079;&#1088;&#1091;_1\5-5025\&#1074;&#1077;&#1073;_6_05_25\pic_1.jp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Nkuptsova\Desktop\&#1077;&#1096;&#1082;&#1072;_&#1075;&#1079;&#1088;&#1091;_1\5-5025\&#1074;&#1077;&#1073;_6_05_25\Image20250505213132_2.pn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Nkuptsova\Desktop\&#1077;&#1096;&#1082;&#1072;_&#1075;&#1079;&#1088;&#1091;_1\4-2025\&#1074;&#1077;&#1073;_29_04_2025\Image20250428180010.jpg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22">
            <a:extLst>
              <a:ext uri="{FF2B5EF4-FFF2-40B4-BE49-F238E27FC236}">
                <a16:creationId xmlns:a16="http://schemas.microsoft.com/office/drawing/2014/main" id="{44E0DBBF-01C0-4D5D-B972-299D7581334E}"/>
              </a:ext>
            </a:extLst>
          </p:cNvPr>
          <p:cNvSpPr txBox="1">
            <a:spLocks/>
          </p:cNvSpPr>
          <p:nvPr/>
        </p:nvSpPr>
        <p:spPr>
          <a:xfrm>
            <a:off x="12004766" y="8809037"/>
            <a:ext cx="5736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Medium" panose="020B0603050000020004" pitchFamily="34" charset="0"/>
                <a:cs typeface="Arial" panose="020B0604020202020204" pitchFamily="34" charset="0"/>
              </a:rPr>
              <a:t>Спикер: </a:t>
            </a:r>
            <a:r>
              <a:rPr lang="ru-RU" sz="30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ira Sans Medium" panose="020B0603050000020004" pitchFamily="34" charset="0"/>
                <a:cs typeface="Arial" panose="020B0604020202020204" pitchFamily="34" charset="0"/>
              </a:rPr>
              <a:t>Наталья Купцова</a:t>
            </a:r>
            <a:endParaRPr lang="ru-RU" sz="3000" b="0" dirty="0">
              <a:solidFill>
                <a:schemeClr val="tx1">
                  <a:lumMod val="85000"/>
                  <a:lumOff val="15000"/>
                </a:schemeClr>
              </a:solidFill>
              <a:latin typeface="Fira Sans Medium" panose="020B06030500000200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F38740-704E-0BDA-1BFC-1C539FFCF8AF}"/>
              </a:ext>
            </a:extLst>
          </p:cNvPr>
          <p:cNvSpPr txBox="1"/>
          <p:nvPr/>
        </p:nvSpPr>
        <p:spPr>
          <a:xfrm>
            <a:off x="6750776" y="5573667"/>
            <a:ext cx="9810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Fira Sans" panose="020B0503050000020004" pitchFamily="34" charset="0"/>
                <a:cs typeface="Arial" panose="020B0604020202020204" pitchFamily="34" charset="0"/>
              </a:rPr>
              <a:t>Регламент по оспариванию решений ФАС: как упорядочить процесс обжалования решений ФАС</a:t>
            </a:r>
            <a:endParaRPr lang="ru-RU" sz="4000" dirty="0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13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590550" y="2905579"/>
            <a:ext cx="868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На </a:t>
            </a:r>
            <a:r>
              <a:rPr lang="ru-RU" sz="3600" dirty="0" err="1" smtClean="0">
                <a:latin typeface="Fira Sans" panose="020B0503050000020004" pitchFamily="34" charset="0"/>
                <a:cs typeface="Arial" panose="020B0604020202020204" pitchFamily="34" charset="0"/>
              </a:rPr>
              <a:t>вебинаре</a:t>
            </a:r>
            <a:r>
              <a:rPr lang="ru-RU" sz="3600" dirty="0" smtClean="0">
                <a:latin typeface="Fira Sans" panose="020B0503050000020004" pitchFamily="34" charset="0"/>
                <a:cs typeface="Arial" panose="020B0604020202020204" pitchFamily="34" charset="0"/>
              </a:rPr>
              <a:t> </a:t>
            </a:r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подробно разберем:</a:t>
            </a:r>
            <a:endParaRPr lang="ru-RU" sz="3600" dirty="0">
              <a:latin typeface="Fira Sans" panose="020B050305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590550" y="3915229"/>
            <a:ext cx="108966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Новые 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штрафы: как действуют контролеры после введения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Образцы 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документов и </a:t>
            </a: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алгоритм 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действий по подготовке к заседанию ФАС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Как 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обезопасить организацию от штрафов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Как 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собрать доказательства, чтобы доказать правомерность действий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ТОП-нарушений заказчиков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Рабочие кейсы</a:t>
            </a:r>
            <a:endParaRPr lang="ru-RU" sz="2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52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00C5F7-03B6-B55B-354D-5F3D4B49A243}"/>
              </a:ext>
            </a:extLst>
          </p:cNvPr>
          <p:cNvSpPr txBox="1"/>
          <p:nvPr/>
        </p:nvSpPr>
        <p:spPr>
          <a:xfrm>
            <a:off x="4414626" y="2366025"/>
            <a:ext cx="57353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Дорожная карта </a:t>
            </a:r>
            <a:r>
              <a:rPr lang="en-US" sz="3600" dirty="0" smtClean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по </a:t>
            </a:r>
            <a:r>
              <a:rPr lang="ru-RU" sz="3600" dirty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летним закупкам. </a:t>
            </a:r>
            <a:r>
              <a:rPr lang="en-US" sz="3600" dirty="0" smtClean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Все </a:t>
            </a:r>
            <a:r>
              <a:rPr lang="ru-RU" sz="3600" dirty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правила </a:t>
            </a:r>
            <a:r>
              <a:rPr lang="ru-RU" sz="3600" dirty="0" err="1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нацрежима</a:t>
            </a:r>
            <a:r>
              <a:rPr lang="ru-RU" sz="3600" dirty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 по разъяснениям Минфина</a:t>
            </a:r>
            <a:endParaRPr lang="ru-RU" sz="36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310B6-D8AC-6442-9931-4EBBABB64F16}"/>
              </a:ext>
            </a:extLst>
          </p:cNvPr>
          <p:cNvSpPr txBox="1"/>
          <p:nvPr/>
        </p:nvSpPr>
        <p:spPr>
          <a:xfrm>
            <a:off x="4414626" y="5374437"/>
            <a:ext cx="55193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https://e.goszakupkiru.ru/1137777</a:t>
            </a:r>
            <a:endParaRPr lang="ru-RU" sz="26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CE20E1A-AD92-88CC-D43F-2647CDAA46A9}"/>
              </a:ext>
            </a:extLst>
          </p:cNvPr>
          <p:cNvGrpSpPr/>
          <p:nvPr/>
        </p:nvGrpSpPr>
        <p:grpSpPr>
          <a:xfrm>
            <a:off x="10156782" y="2841153"/>
            <a:ext cx="7134795" cy="5559012"/>
            <a:chOff x="11968380" y="4346481"/>
            <a:chExt cx="5295900" cy="4126253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B363D2EA-C762-C321-53CB-5D067A59AD59}"/>
                </a:ext>
              </a:extLst>
            </p:cNvPr>
            <p:cNvSpPr/>
            <p:nvPr/>
          </p:nvSpPr>
          <p:spPr>
            <a:xfrm>
              <a:off x="12128667" y="4523921"/>
              <a:ext cx="4970254" cy="28633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 descr="Изображение выглядит как текст, Устройство вывода, дисплей, Плоский диспле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66462F7-7ABF-497F-4D8F-79CA2C846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68380" y="4346481"/>
              <a:ext cx="5295900" cy="4126253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972" y="3126461"/>
            <a:ext cx="6269580" cy="37651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85" y="2518970"/>
            <a:ext cx="2826926" cy="282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97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3249024"/>
            <a:ext cx="11714661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Не соблюдение требований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к содержанию документов, порядку и срокам их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размещения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Предупреждение или штраф на должностное лицо от 3 тыс. до 10 тыс. руб. Если ограничили конкуренцию, штраф на должностное лицо 1 процент от НМЦК или максимального значения цены контракта, ноне менее 10 тыс. и не более 50 тыс. руб. (ч. 5 и 6 ст. 7.30.1 КоАП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Ранее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был штраф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на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должностное лицо 50 тыс. руб., на юридическое — 500 тыс. руб. (ч. 3 ст. 7.30 КоАП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 условиях изменения правил </a:t>
            </a:r>
            <a:r>
              <a:rPr lang="ru-RU" sz="2000" dirty="0" err="1">
                <a:latin typeface="Fira Sans" panose="020B0503050000020004" pitchFamily="34" charset="0"/>
                <a:cs typeface="Arial" panose="020B0604020202020204" pitchFamily="34" charset="0"/>
              </a:rPr>
              <a:t>нацрежима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внесите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 закупочную практику и новый порядок описания объекта закупки. Если закупаемая продукция подпадает под </a:t>
            </a:r>
            <a:r>
              <a:rPr lang="ru-RU" sz="2000" dirty="0" err="1">
                <a:latin typeface="Fira Sans" panose="020B0503050000020004" pitchFamily="34" charset="0"/>
                <a:cs typeface="Arial" panose="020B0604020202020204" pitchFamily="34" charset="0"/>
              </a:rPr>
              <a:t>нацрежим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, составляйте ТЗ таким образом, чтобы под установленные в нем требования подходили отечественные товары.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Ограничение конкуренции остается одним из наиболее тяжких нарушений как законодательства о закупках, так и антимонопольного законодательства, что подтверждают и значительные размеры штрафов в санкции данной нормы КоАП. Всегда проверяйте подготовленное ТЗ до размещения информации о закупке в ЕИС на предмет «объединения несовместимого» и возможность поставки эквивалентных товаров</a:t>
            </a:r>
          </a:p>
        </p:txBody>
      </p:sp>
    </p:spTree>
    <p:extLst>
      <p:ext uri="{BB962C8B-B14F-4D97-AF65-F5344CB8AC3E}">
        <p14:creationId xmlns:p14="http://schemas.microsoft.com/office/powerpoint/2010/main" val="952399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3249024"/>
            <a:ext cx="1171466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В закупке участник подал жалобу: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извещении установлены запрет и ограничения допуска товаров, что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неправомерно, поскольку в приложении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№ 1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к Постановлению №1875 нет товаров,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указанных в описании объекта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закупки. 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+mj-lt"/>
              <a:buAutoNum type="arabicPeriod" startAt="2"/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описание объекта закупки включена стойка микрофонная, которая,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согласно Постановлению №1875, не подлежит включению в один предмет закупки с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другими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товарами.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3. описание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товаров, входящих в состав комплекта, произведено без применения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позиций КТРУ.</a:t>
            </a:r>
          </a:p>
        </p:txBody>
      </p:sp>
    </p:spTree>
    <p:extLst>
      <p:ext uri="{BB962C8B-B14F-4D97-AF65-F5344CB8AC3E}">
        <p14:creationId xmlns:p14="http://schemas.microsoft.com/office/powerpoint/2010/main" val="3869113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844076"/>
            <a:ext cx="11714661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 описании объекта закупки в качестве характеристик товара указаны: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Светодиодный Экран,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Контроллер,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Активные сабвуферы 2 штуки,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Активные 2-полосные акустические системы 2 штуки,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Микшерный пульт цифровой,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Светодиодный прибор 4 штуки,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Светодиодный прибор полного движения 4 штуки,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DMX контроллер - 512-канальный пульт,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Светодиодный прибор узконаправленного света 6 штук,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Стойка микрофонная напольная 5 штук,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Радиосистема с микрофонами 2 штуки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Радиосистема с микрофонами 3 штуки,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Соединительное оборудование и материалы,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Ноутбук 1 штука,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- Генератор тумана для профессионального использования 1 штука.</a:t>
            </a:r>
          </a:p>
        </p:txBody>
      </p:sp>
    </p:spTree>
    <p:extLst>
      <p:ext uri="{BB962C8B-B14F-4D97-AF65-F5344CB8AC3E}">
        <p14:creationId xmlns:p14="http://schemas.microsoft.com/office/powerpoint/2010/main" val="89205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844076"/>
            <a:ext cx="1171466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Согласно подпункту «г» п. 4 Постановления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№ 1875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при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проведении закупок, за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исключением закупок у единственного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поставщика,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не могут быть включены в предмет одного контракта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(одного лота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):</a:t>
            </a: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микрофоны и подставки для них, соответствующие коду 26.40.41.000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по ОКПД2,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из числа товаров, указанных в позиции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241 приложения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N 2 к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постановлению № 1875,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с другими товарами.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solidFill>
                  <a:srgbClr val="FF0000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В объект закупки включена стойка микрофонная напольная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, которая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по требованиям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подпункта «г» п. 4 Постановления №1875, не может входить в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объект закупки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с иными товарами.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000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Заказчик нарушил требования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к описанию объекта закупки и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допустил нарушении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п. 1 ч. 2 ст.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42 Закона № 44-ФЗ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и подпункта «г» п. 4 Постановления №1875.</a:t>
            </a:r>
          </a:p>
        </p:txBody>
      </p:sp>
    </p:spTree>
    <p:extLst>
      <p:ext uri="{BB962C8B-B14F-4D97-AF65-F5344CB8AC3E}">
        <p14:creationId xmlns:p14="http://schemas.microsoft.com/office/powerpoint/2010/main" val="2951327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844076"/>
            <a:ext cx="13647965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Пунктом 4 ПП 08.02.2017 № 145  установлено, что заказчики обязаны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применять информацию, включенную в позицию каталога в соответствии с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подпунктами "а" - "г" и "е" - "з" пункта 10 Правил формирования и ведения в ЕИС, с указанной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в ней даты начала обязательного применения. При этом заказчик обязан при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проведении закупки использовать информацию, включенную в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соответствующую позицию, в том числе указывать согласно такой позиции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следующую информацию: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а) наименование товара, работы, услуги;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б) единицы измерения количества товара, объема выполняемой работы,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оказываемой услуги (при наличии);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в) описание товара, работы, услуги (при наличии такого описания в позиции).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В отношении содержащихся в описании объекта закупки товаров в КТРУ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имеются соответствующие позиции, которые не применены заказчиком, в частности,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smtClean="0">
                <a:latin typeface="Fira Sans" panose="020B0503050000020004" pitchFamily="34" charset="0"/>
                <a:cs typeface="Arial" panose="020B0604020202020204" pitchFamily="34" charset="0"/>
              </a:rPr>
              <a:t>микшерный пульт, радиосистема с микрофоном. Таким образом, заказчик, не применив при описании объекта закупки, соответствующие позиции КТРУ, допустил нарушение п. 5 ч. 1 ст. 42 Закона № 44-ФЗ</a:t>
            </a: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167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844076"/>
            <a:ext cx="13647965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Пунктом 4 ПП 08.02.2017 №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145 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установлено, что заказчики обязаны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применять информацию, включенную в позицию каталога в соответствии с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подпунктами "а" - "г" и "е" - "з" пункта 10 Правил формирования и ведения в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ЕИС,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с указанной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 ней даты начала обязательного применения. При этом заказчик обязан при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проведении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закупки использовать информацию, включенную в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соответствующую позицию, в том числе указывать согласно такой позиции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следующую информацию: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а) наименование товара, работы, услуги;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б) единицы измерения количества товара, объема выполняемой работы,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оказываемой услуги (при наличии);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в) описание товара, работы, услуги (при наличии такого описания в позиции).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 отношении содержащихся в описании объекта закупки товаров в КТРУ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имеются соответствующие позиции, которые не применены заказчиком, в частности,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микшерный пульт, радиосистема с микрофоном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. Таким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образом, заказчик, не применив при описании объекта закупки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, соответствующие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позиции КТРУ, допустил нарушение п. 5 ч. 1 ст. 42 Закона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№ 44-ФЗ</a:t>
            </a: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885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844076"/>
            <a:ext cx="1364796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 извещении о проведении электронного аукциона установлены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: </a:t>
            </a:r>
            <a:r>
              <a:rPr lang="ru-RU" sz="2000" b="1" u="sng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запрет и ограничение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Вместе с тем, в перечне товаров, содержащихся в описании объекта закупки,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не содержится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товаров, в отношении которых Постановлением №1875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установлен запрет.</a:t>
            </a: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Заказчик указали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, что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в описании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объекта закупки включено программное обеспечение.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Установлено, что в характеристиках контроллера указано, что в комплекте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с устройством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имеется программное обеспечение (ПО). ПО предустановлено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на накопитель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и реализовано как единый программный продукт, дающий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возможность использовать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все заявленные функции посредством интерфейса одной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программы для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просмотра </a:t>
            </a:r>
            <a:r>
              <a:rPr lang="ru-RU" sz="2000" dirty="0" err="1">
                <a:latin typeface="Fira Sans" panose="020B0503050000020004" pitchFamily="34" charset="0"/>
                <a:cs typeface="Arial" panose="020B0604020202020204" pitchFamily="34" charset="0"/>
              </a:rPr>
              <a:t>видеоконтекта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 и других визуальных задач.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В постановлении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№1875,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запрет устанавливается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 случае, если заказчики закупают предустановленное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программное обеспечение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и при этом предусмотрена передача исключительных прав на него.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В данном случае, заказчик не установил ни в описании объекта закупки, ни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в проекте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контракта условие о передаче ему исключительных прав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на предустановленное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программное обеспечение.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С учетом изложенного, запрет установлен без учета требований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Постановления №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1875 и с нарушением п. 15 ч. 1 ст. 42 Закона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№ 44-ФЗ.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Установленные нарушения содержат признаки совершения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административного правонарушения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, предусмотренного ч. 5 ст. 7.30.1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КоАП.</a:t>
            </a: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264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844076"/>
            <a:ext cx="136479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1. Признать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жалобу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на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положения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о проведении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электронного аукциона на поставку комплекта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презентационного актового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зала (реестровый номер 0846600002125000219) обоснованной.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2. В действиях заказчика установлены нарушения п. 5, п. 15 ч. 1, п. 1 ч. 2 ст. 42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Закона о контрактной системе, подпункта «г» п. 4 Постановления №1875.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3. Выдать предписание об устранении нарушений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000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Решение Липецкого УФАС от 11.04.2025 </a:t>
            </a:r>
            <a:r>
              <a:rPr lang="ru-RU" sz="2000" dirty="0">
                <a:latin typeface="Fira Sans" panose="020B0503050000020004" pitchFamily="34" charset="0"/>
                <a:cs typeface="Arial" panose="020B0604020202020204" pitchFamily="34" charset="0"/>
              </a:rPr>
              <a:t>№ </a:t>
            </a:r>
            <a:r>
              <a:rPr lang="ru-RU" sz="2000" dirty="0" smtClean="0">
                <a:latin typeface="Fira Sans" panose="020B0503050000020004" pitchFamily="34" charset="0"/>
                <a:cs typeface="Arial" panose="020B0604020202020204" pitchFamily="34" charset="0"/>
              </a:rPr>
              <a:t>048/06/106-355/2025</a:t>
            </a:r>
            <a:endParaRPr lang="ru-RU" sz="20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321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3249024"/>
            <a:ext cx="1171466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Не </a:t>
            </a: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соблюдение требований 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к порядку оценки заявок, </a:t>
            </a: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неправомерное отклонение 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либо </a:t>
            </a: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признание заявки соответствующей. 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6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Предупреждение или штраф на должностное лицо 1 процент от НМЦК или максимального значения цены контракта, но не менее 5 тыс. и не более 30 тыс. руб. (ч. 7 ст. 7.30.1 КоАП</a:t>
            </a: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По 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данному составу КоАП </a:t>
            </a:r>
            <a:r>
              <a:rPr lang="ru-RU" sz="26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наблюдается рост 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случаев привлечения к ответственности. Причина — измененный </a:t>
            </a:r>
            <a:r>
              <a:rPr lang="ru-RU" sz="2600" dirty="0" err="1">
                <a:latin typeface="Fira Sans" panose="020B0503050000020004" pitchFamily="34" charset="0"/>
                <a:cs typeface="Arial" panose="020B0604020202020204" pitchFamily="34" charset="0"/>
              </a:rPr>
              <a:t>нацрежим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, под новые правила которого не успели подстроиться многие заказчики. Наиболее проблемные зоны, с которыми заказчикам следует поработать предметно — особенности рассмотрения и оценки заявок в закупках с комбинированным </a:t>
            </a:r>
            <a:r>
              <a:rPr lang="ru-RU" sz="2600" dirty="0" err="1">
                <a:latin typeface="Fira Sans" panose="020B0503050000020004" pitchFamily="34" charset="0"/>
                <a:cs typeface="Arial" panose="020B0604020202020204" pitchFamily="34" charset="0"/>
              </a:rPr>
              <a:t>нацрежимом</a:t>
            </a:r>
            <a:r>
              <a:rPr lang="ru-RU" sz="2600" dirty="0">
                <a:latin typeface="Fira Sans" panose="020B0503050000020004" pitchFamily="34" charset="0"/>
                <a:cs typeface="Arial" panose="020B0604020202020204" pitchFamily="34" charset="0"/>
              </a:rPr>
              <a:t>, новый порядок подтверждения страны происхождения товара участником, оценка заявок всегда по принципу «второй лишний» в закупках с ограничениями допуска иностранной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395964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3249024"/>
            <a:ext cx="1171466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Заказчик проводил электронный аукцион на поставку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медицинских изделий 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– автоматический </a:t>
            </a:r>
            <a:r>
              <a:rPr lang="ru-RU" dirty="0" err="1">
                <a:latin typeface="Fira Sans" panose="020B0503050000020004" pitchFamily="34" charset="0"/>
                <a:cs typeface="Arial" panose="020B0604020202020204" pitchFamily="34" charset="0"/>
              </a:rPr>
              <a:t>пневмомассажер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 конечностей. На участие в закупке подано 8 заявок. По результатам рассмотрения комиссией принято решение о признании заявки ООО «КМК» соответствующей требованиям извещения.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	Согласно 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описанию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объекта закупки заказчик закупает </a:t>
            </a:r>
            <a:r>
              <a:rPr lang="ru-RU" dirty="0" err="1">
                <a:latin typeface="Fira Sans" panose="020B0503050000020004" pitchFamily="34" charset="0"/>
                <a:cs typeface="Arial" panose="020B0604020202020204" pitchFamily="34" charset="0"/>
              </a:rPr>
              <a:t>массажер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 для физиотерапии с указанием требуемых характеристик. В частности, необходимое наличии функции дополнительных </a:t>
            </a:r>
            <a:r>
              <a:rPr lang="ru-RU" dirty="0" err="1">
                <a:latin typeface="Fira Sans" panose="020B0503050000020004" pitchFamily="34" charset="0"/>
                <a:cs typeface="Arial" panose="020B0604020202020204" pitchFamily="34" charset="0"/>
              </a:rPr>
              <a:t>пневмоимпульсов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 для интенсификации терапии; возможность независимой регулировки давления в конкретной секции (камере) манжет.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	В заявке ООО «КМК» предложен к поставке </a:t>
            </a:r>
            <a:r>
              <a:rPr lang="ru-RU" dirty="0" err="1">
                <a:latin typeface="Fira Sans" panose="020B0503050000020004" pitchFamily="34" charset="0"/>
                <a:cs typeface="Arial" panose="020B0604020202020204" pitchFamily="34" charset="0"/>
              </a:rPr>
              <a:t>массажер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 для физиотерапии: </a:t>
            </a:r>
            <a:endParaRPr lang="ru-RU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Устройство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пневмомассажа прерывистой компрессии (</a:t>
            </a:r>
            <a:r>
              <a:rPr lang="ru-RU" dirty="0" err="1">
                <a:latin typeface="Fira Sans" panose="020B0503050000020004" pitchFamily="34" charset="0"/>
                <a:cs typeface="Arial" panose="020B0604020202020204" pitchFamily="34" charset="0"/>
              </a:rPr>
              <a:t>пневмомассажер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) «Лимфа-Э-1», «Лимфа-Э-2», «Лимфа-Э-3» по ТУ 9444-001-11292980-2014 с 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принадлежностями 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2. </a:t>
            </a:r>
            <a:r>
              <a:rPr lang="ru-RU" dirty="0" err="1" smtClean="0">
                <a:latin typeface="Fira Sans" panose="020B0503050000020004" pitchFamily="34" charset="0"/>
                <a:cs typeface="Arial" panose="020B0604020202020204" pitchFamily="34" charset="0"/>
              </a:rPr>
              <a:t>Пневмомассажер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 «Лимфа-Э-2» в составе: 2.1 Блок управления ПС 1 шт. 2.2 Манжета в вариантах исполнения: 2.2.2 Манжета секционная «сапог» 2 шт.; 2.3 Соединительный шланг в вариантах исполнения; 2.3.1 Соединительный шланг большой 1шт.; 2.3.2 Соединительный шланг малый 1шт.; 2.4. Руководство по эксплуатации 1 экз.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Согласно позиции ФАС в случае расхождений между характеристиками, представленными участником закупки в заявке, и сведениями, содержащими в реестре на сайте Росздравнадзора, заявка подлежит отклонению.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983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3249024"/>
            <a:ext cx="12119611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Из информации, размещенной на сайте Росздравнадзора, в инструкции в таблице 2 Технические характеристики в отношении варианта исполнения «Лимфа-Э-2» указаны функции и характеристики. </a:t>
            </a:r>
            <a:endParaRPr lang="ru-RU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разделе 9 содержится информация: Модификация изделий не допускается. Необходимые заказчику характеристики: наличии функции дополнительных </a:t>
            </a:r>
            <a:r>
              <a:rPr lang="ru-RU" dirty="0" err="1">
                <a:latin typeface="Fira Sans" panose="020B0503050000020004" pitchFamily="34" charset="0"/>
                <a:cs typeface="Arial" panose="020B0604020202020204" pitchFamily="34" charset="0"/>
              </a:rPr>
              <a:t>пневмоимпульсов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 для интенсификации терапии; возможность независимой регулировки давления в конкретной секции (камере) манжет в варианте исполнения «Лимфа-Э-2» отсутствуют. </a:t>
            </a:r>
            <a:r>
              <a:rPr lang="ru-RU" u="sng" dirty="0">
                <a:latin typeface="Fira Sans" panose="020B0503050000020004" pitchFamily="34" charset="0"/>
                <a:cs typeface="Arial" panose="020B0604020202020204" pitchFamily="34" charset="0"/>
              </a:rPr>
              <a:t>Данные характеристики присутствуют в варианте исполнения «Лимфа-Э-3».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Заказчик указывает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, что в разделе 3 инструкции описаны </a:t>
            </a:r>
            <a:r>
              <a:rPr lang="ru-RU" b="1" u="sng" dirty="0">
                <a:latin typeface="Fira Sans" panose="020B0503050000020004" pitchFamily="34" charset="0"/>
                <a:cs typeface="Arial" panose="020B0604020202020204" pitchFamily="34" charset="0"/>
              </a:rPr>
              <a:t>«Комплекты поставки» с примечанием о том, что «комплектность конкретного заказа согласовывается с потребителем». </a:t>
            </a:r>
            <a:endParaRPr lang="ru-RU" b="1" u="sng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разделе 3 (п.2) инструкции определена комплектность </a:t>
            </a:r>
            <a:r>
              <a:rPr lang="ru-RU" dirty="0" err="1">
                <a:latin typeface="Fira Sans" panose="020B0503050000020004" pitchFamily="34" charset="0"/>
                <a:cs typeface="Arial" panose="020B0604020202020204" pitchFamily="34" charset="0"/>
              </a:rPr>
              <a:t>Пневмомассажера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 «Лимфа-Э-2»: блок управления ПС 1шт.; манжета в вариантах исполнения: манжета секционная «рукав», манжета секционная «сапог»; манжета секционная «бедра-таз-талии»; манжета секционная «комбинезон»; манжета секционная «пояс»; манжета однокамерная «голень»; манжета однокамерная 2 стопа»; соединительный шланг в вариантах исполнения: соединительный шланг большой; соединительный шланг малый; руководство по эксплуатации, </a:t>
            </a:r>
            <a:r>
              <a:rPr lang="ru-RU" i="1" dirty="0">
                <a:solidFill>
                  <a:srgbClr val="FF0000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что не относится к техническим характеристикам товара. </a:t>
            </a:r>
            <a:endParaRPr lang="ru-RU" i="1" dirty="0" smtClean="0">
              <a:solidFill>
                <a:srgbClr val="FF0000"/>
              </a:solidFill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Исходя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из ч.1 ст.479 ГК РФ комплект – это набор товаров, входящих в его состав. Таким образом, из данного раздела следует о возможности формирования комплекта поставки исходя из указанных 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товаров. В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связи с изложенным, с учетом установленных обстоятельств действия комиссии уполномоченного учреждения при рассмотрении заявки противоречат ч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. 5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ст.49, 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п.8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ч.12 ст.48 Закона 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44-ФЗ.</a:t>
            </a:r>
            <a:endParaRPr lang="ru-RU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279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8684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Новые штрафы: как действуют контролеры после введения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3249024"/>
            <a:ext cx="1171466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1.	Признать жалобу ООО «КМК» обоснованной.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AutoNum type="arabicPeriod" startAt="2"/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Признать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в действиях уполномоченного учреждения (комиссии) – </a:t>
            </a:r>
            <a:endParaRPr lang="ru-RU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нарушение п.8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ч.12 ст.48, ч.5 ст.49 Закона 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№ 44-ФЗ.</a:t>
            </a:r>
            <a:endParaRPr lang="ru-RU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3.	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Заказчику  выдать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предписание об устранении нарушений Закона о контрактной системе.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4.	Передать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материалы дела уполномоченному должностному лицу для рассмотрения вопроса о возбуждении административного производства </a:t>
            </a:r>
            <a:r>
              <a:rPr lang="ru-RU" b="1" u="sng" dirty="0">
                <a:latin typeface="Fira Sans" panose="020B0503050000020004" pitchFamily="34" charset="0"/>
                <a:cs typeface="Arial" panose="020B0604020202020204" pitchFamily="34" charset="0"/>
              </a:rPr>
              <a:t>по ч</a:t>
            </a:r>
            <a:r>
              <a:rPr lang="ru-RU" b="1" u="sng" dirty="0" smtClean="0">
                <a:latin typeface="Fira Sans" panose="020B0503050000020004" pitchFamily="34" charset="0"/>
                <a:cs typeface="Arial" panose="020B0604020202020204" pitchFamily="34" charset="0"/>
              </a:rPr>
              <a:t>. 7 </a:t>
            </a:r>
            <a:r>
              <a:rPr lang="ru-RU" b="1" u="sng" dirty="0">
                <a:latin typeface="Fira Sans" panose="020B0503050000020004" pitchFamily="34" charset="0"/>
                <a:cs typeface="Arial" panose="020B0604020202020204" pitchFamily="34" charset="0"/>
              </a:rPr>
              <a:t>ст</a:t>
            </a:r>
            <a:r>
              <a:rPr lang="ru-RU" b="1" u="sng" dirty="0" smtClean="0">
                <a:latin typeface="Fira Sans" panose="020B0503050000020004" pitchFamily="34" charset="0"/>
                <a:cs typeface="Arial" panose="020B0604020202020204" pitchFamily="34" charset="0"/>
              </a:rPr>
              <a:t>. 7.30.1 </a:t>
            </a:r>
            <a:r>
              <a:rPr lang="ru-RU" b="1" u="sng" dirty="0">
                <a:latin typeface="Fira Sans" panose="020B0503050000020004" pitchFamily="34" charset="0"/>
                <a:cs typeface="Arial" panose="020B0604020202020204" pitchFamily="34" charset="0"/>
              </a:rPr>
              <a:t>КоАП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Решение Краснодарского УФАС  от 09.04.2025 № 173/2025 по </a:t>
            </a:r>
            <a:r>
              <a:rPr lang="ru-RU" dirty="0">
                <a:latin typeface="Fira Sans" panose="020B0503050000020004" pitchFamily="34" charset="0"/>
                <a:cs typeface="Arial" panose="020B0604020202020204" pitchFamily="34" charset="0"/>
              </a:rPr>
              <a:t>делу № </a:t>
            </a:r>
            <a:r>
              <a:rPr lang="ru-RU" dirty="0" smtClean="0">
                <a:latin typeface="Fira Sans" panose="020B0503050000020004" pitchFamily="34" charset="0"/>
                <a:cs typeface="Arial" panose="020B0604020202020204" pitchFamily="34" charset="0"/>
              </a:rPr>
              <a:t>023/06/49-1550/2025</a:t>
            </a:r>
            <a:endParaRPr lang="ru-RU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936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98336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Образцы документов и алгоритм действий по подготовке к заседанию ФАС</a:t>
            </a:r>
          </a:p>
          <a:p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3249024"/>
            <a:ext cx="11714661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Участники закупок подают жалобы в ФАС при проведении открытых электронных процедур и закупок по части 12 через ЕИС.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Когда заказчик видит в ЕИС приостановленную ФАС закупку и понимает, что на размещенную закупку пожаловались, первое, что его интересует, — это текст жалобы. А именно то, чем недоволен участник закупки. </a:t>
            </a:r>
            <a:endParaRPr lang="ru-RU" sz="2400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Чтобы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найти жалобу участника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и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отследить </a:t>
            </a:r>
            <a:r>
              <a:rPr lang="ru-RU" sz="2400" dirty="0" err="1" smtClean="0">
                <a:latin typeface="Fira Sans" panose="020B0503050000020004" pitchFamily="34" charset="0"/>
                <a:cs typeface="Arial" panose="020B0604020202020204" pitchFamily="34" charset="0"/>
              </a:rPr>
              <a:t>веь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процесс обжалования закупки в ЕИС, зайдите в раздел «Уведомления системы», который обозначен значком колокольчик и находится справа вверху. В данном разделе вы увидите, когда и кем подана жалоба. Перейдите по активной ссылке в реестр жалоб,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чтобы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ознакомиться с текстом жалобы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После того как контрольный орган примет жалобу к рассмотрению, он уведомит об этом заказчика. Срок уведомления — два рабочих дня после даты поступления жалобы (ч. 8 с. 105 Закона № 44-ФЗ). В электронных закупках уведомление направят через ЕИС, в закрытых закупках — почтой. В уведомлении укажут дату, время и место рассмотрения жалобы.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169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494790"/>
            <a:ext cx="98336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Образцы документов и алгоритм действий по подготовке к заседанию ФАС</a:t>
            </a:r>
          </a:p>
          <a:p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3249024"/>
            <a:ext cx="1313851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В уведомлении о принятии жалобы к рассмотрению контрольный орган может запросить информацию и документы, которые нужны для рассмотрения жалобы. Срок и порядок представления антимонопольная служба пропишет в уведомлении. На рассмотрение жалобы заказчик обязан представить (ч. 28 ст. 99 Закона № 44-ФЗ):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закупочные документы;</a:t>
            </a: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заявки участников закупки;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протоколы, созданные в ходе закупки;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аудио-, видеозаписи;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иную информацию и документы, созданные в ходе закупки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За непредставление или несвоевременное представление документов в антимонопольную службу установлен штраф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: от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10 000 до 15 000 руб. — на сотрудника;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от 50 000 до 500 000 руб. — на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организацию (ч.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5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ст.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19.8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КоАП).</a:t>
            </a: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291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298847"/>
            <a:ext cx="98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Fira Sans" panose="020B0503050000020004" pitchFamily="34" charset="0"/>
                <a:cs typeface="Arial" panose="020B0604020202020204" pitchFamily="34" charset="0"/>
              </a:rPr>
              <a:t>Как подготовить </a:t>
            </a:r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возражение по жалобе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1945178"/>
            <a:ext cx="13138514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Возражение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на жалобу может подать любой участник закупки, если жалоба затронула его права и интересы. Срок подачи возражения — не позднее рабочего дня, предшествующего дню рассмотрения жалобы (ч. 1 ст. 106 Закона № 44-ФЗ).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Форма возражения не утверждена. Заказчик вправе разработать свою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форму. 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В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форме предусмотрите информацию, которую включают в жалобу.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Перечень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сведений утвержден в части 4 статьи 105 Закона № 44-ФЗ, части 6 статьи 18.1 Закона № 135-ФЗ и включает: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2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наименование </a:t>
            </a: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контрольного органа, куда подана жалоба;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наименование организации, в отношении которой подана жалоба;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наименование участника закупки, который подал жалобу;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данные о закупке, ИКЗ (при наличии);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действия заказчика, которые обжалуют, и доводы жалобы;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правовое и документальное обоснование доводов и возражений.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Дополнительно в возражении отразите позицию заказчика по доводам из жалобы, приведите аргументы и доказательства, которые подтверждают правоту действий заказчика. Позицию заказчика подкрепите документально. Документы приложите к возражению.</a:t>
            </a:r>
          </a:p>
        </p:txBody>
      </p:sp>
    </p:spTree>
    <p:extLst>
      <p:ext uri="{BB962C8B-B14F-4D97-AF65-F5344CB8AC3E}">
        <p14:creationId xmlns:p14="http://schemas.microsoft.com/office/powerpoint/2010/main" val="4286494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298847"/>
            <a:ext cx="98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Fira Sans" panose="020B0503050000020004" pitchFamily="34" charset="0"/>
                <a:cs typeface="Arial" panose="020B0604020202020204" pitchFamily="34" charset="0"/>
              </a:rPr>
              <a:t>Как подготовить </a:t>
            </a:r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возражение по жалобе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050" y="2586554"/>
            <a:ext cx="5731764" cy="57409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032" y="3086100"/>
            <a:ext cx="57317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94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298847"/>
            <a:ext cx="98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Fira Sans" panose="020B0503050000020004" pitchFamily="34" charset="0"/>
                <a:cs typeface="Arial" panose="020B0604020202020204" pitchFamily="34" charset="0"/>
              </a:rPr>
              <a:t>Как подготовить </a:t>
            </a:r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возражение по жалобе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695" y="3383280"/>
            <a:ext cx="5731764" cy="37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01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298847"/>
            <a:ext cx="98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Как </a:t>
            </a:r>
            <a:r>
              <a:rPr lang="ru-RU" sz="3600" dirty="0" smtClean="0">
                <a:latin typeface="Fira Sans" panose="020B0503050000020004" pitchFamily="34" charset="0"/>
                <a:cs typeface="Arial" panose="020B0604020202020204" pitchFamily="34" charset="0"/>
              </a:rPr>
              <a:t>собрать доказательства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284812"/>
            <a:ext cx="1313851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Заказчик, действия которого обжалуют, должен не просто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выразить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свою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точку зрения по доводам жалобы, но и подкрепить ее документами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Документы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, которые подтверждают позицию заказчика, прикладывают </a:t>
            </a:r>
            <a:endParaRPr lang="ru-RU" sz="2400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к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возражению на жалобу. Универсального перечня нет. </a:t>
            </a:r>
            <a:endParaRPr lang="ru-RU" sz="2400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Все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зависит от обстоятельств дела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В один лот включены разнородные товары, работы, </a:t>
            </a:r>
            <a:r>
              <a:rPr lang="ru-RU" sz="2200" dirty="0" smtClean="0">
                <a:latin typeface="Fira Sans" panose="020B0503050000020004" pitchFamily="34" charset="0"/>
                <a:cs typeface="Arial" panose="020B0604020202020204" pitchFamily="34" charset="0"/>
              </a:rPr>
              <a:t>услуги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200" dirty="0" smtClean="0">
                <a:latin typeface="Fira Sans" panose="020B0503050000020004" pitchFamily="34" charset="0"/>
                <a:cs typeface="Arial" panose="020B0604020202020204" pitchFamily="34" charset="0"/>
              </a:rPr>
              <a:t>Доказательства: официальные </a:t>
            </a: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письма, коммерческие предложения потенциальных </a:t>
            </a:r>
            <a:r>
              <a:rPr lang="ru-RU" sz="2200" dirty="0" smtClean="0">
                <a:latin typeface="Fira Sans" panose="020B0503050000020004" pitchFamily="34" charset="0"/>
                <a:cs typeface="Arial" panose="020B0604020202020204" pitchFamily="34" charset="0"/>
              </a:rPr>
              <a:t>участников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2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В описании объекта закупки установлены характеристики, под которые подпадает товар одного </a:t>
            </a:r>
            <a:r>
              <a:rPr lang="ru-RU" sz="22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производителя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200" dirty="0" smtClean="0">
                <a:latin typeface="Fira Sans" panose="020B0503050000020004" pitchFamily="34" charset="0"/>
                <a:cs typeface="Arial" panose="020B0604020202020204" pitchFamily="34" charset="0"/>
              </a:rPr>
              <a:t>Доказательства: товар </a:t>
            </a: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только с такими характеристиками отвечает потребностям заказчика;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200" dirty="0">
                <a:latin typeface="Fira Sans" panose="020B0503050000020004" pitchFamily="34" charset="0"/>
                <a:cs typeface="Arial" panose="020B0604020202020204" pitchFamily="34" charset="0"/>
              </a:rPr>
              <a:t>на рынке есть два и более товара с аналогичными характеристиками разных производителей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15491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298847"/>
            <a:ext cx="11557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Как </a:t>
            </a:r>
            <a:r>
              <a:rPr lang="ru-RU" sz="36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принять участие в рассмотрении жалобы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284812"/>
            <a:ext cx="13138514" cy="750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Рассмотрение жалобы по существу контрольный орган проводит в форме очного участия либо в режиме видео-конференц-связи без очного участия представителей заинтересованных сторон. Ссылку для подключения, а также инструкцию по участию в рассмотрении жалобы в формате ВКС антимонопольная служба направит дополнительно либо сообщит в уведомлении о поступлении жалобы.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Чтобы принять дистанционное участие в рассмотрении жалобы, заранее направьте в антимонопольную службу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: ходатайство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об участии на заседании в формате ВКС;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документы, подтверждающие полномочия специалистов, которые участвуют в рассмотрении жалобы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; документы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и информацию, которые заказчик обязан или вправе представить на рассмотрении жалобы.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Документы направьте на электронный адрес, который сообщит контрольный орган. Также будьте готовы на заседании комиссии в дистанционном режиме продемонстрировать членам комиссии оригиналы доверенностей и документы, удостоверяющие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личность.</a:t>
            </a: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Перед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заседанием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проверьте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микрофон, видеокамеры, освещение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. На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рассмотрении жалобы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: внимательно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слушайте доводы заявителя и при необходимости будьте готовы представить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возражения.</a:t>
            </a:r>
            <a:endParaRPr lang="ru-RU" sz="22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489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860549"/>
            <a:ext cx="98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Как обезопасить организацию от </a:t>
            </a:r>
            <a:r>
              <a:rPr lang="ru-RU" sz="3600" dirty="0" smtClean="0">
                <a:latin typeface="Fira Sans" panose="020B0503050000020004" pitchFamily="34" charset="0"/>
                <a:cs typeface="Arial" panose="020B0604020202020204" pitchFamily="34" charset="0"/>
              </a:rPr>
              <a:t>штрафов</a:t>
            </a:r>
            <a:endParaRPr lang="ru-RU" sz="36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742012"/>
            <a:ext cx="1313851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Используйте плагин Независимый регистратор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Подготовьте скриншоты, аудио- и видео- записи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Запросите информацию у производителей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Проанализируйте рынок: в продаже есть продукция с аналогичными </a:t>
            </a:r>
            <a:r>
              <a:rPr lang="ru-RU" sz="2400" dirty="0" err="1" smtClean="0">
                <a:latin typeface="Fira Sans" panose="020B0503050000020004" pitchFamily="34" charset="0"/>
                <a:cs typeface="Arial" panose="020B0604020202020204" pitchFamily="34" charset="0"/>
              </a:rPr>
              <a:t>хар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-ми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Запросите при необходимости акты, справки и прочие документы, которые подтвердят ЧС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Изучите нормативные документы, которые регламентируют правила проведения закупки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Получите заключения экспертов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Изучите решения контрольных органов и судов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128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860549"/>
            <a:ext cx="98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ТОП-нарушений заказчиков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742012"/>
            <a:ext cx="1313851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Ошибки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при подготовке ТЗ. Ошибка указывать в прилагаемых к извещению документах характеристики объекта закупки, которые противоречат структуре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Устанавливать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неверные требования к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участникам. В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топе </a:t>
            </a:r>
            <a:r>
              <a:rPr lang="ru-RU" sz="2400" dirty="0" err="1">
                <a:latin typeface="Fira Sans" panose="020B0503050000020004" pitchFamily="34" charset="0"/>
                <a:cs typeface="Arial" panose="020B0604020202020204" pitchFamily="34" charset="0"/>
              </a:rPr>
              <a:t>антирейтинга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 остаются ошибки в требованиях к участникам закупок. Заказчики устанавливают неверные требования о предоставлении лицензий и членства в СРО в зависимости от предмета контракта. Ошибка указывать для подтверждения наличия лицензии только выписку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Пример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. Заказчик проводил электронный аукцион на оказание услуг по страхованию КАСКО. В извещении установил требование к участникам закупки предоставить выписку из реестра субъектов страхового дела. При этом не учел, что бумажные лицензии на проведение страховой деятельности, которые выдал банк, не нужно переоформлять. Они приравниваются к выпискам из реестра. Комиссия УФАС пришла к выводу, что из-за установленных в извещении требований заказчик не может принять бумажную лицензию, что не соответствует законодательству (решение Ленинградского УФАС от 08.11.2024 по делу № 047/06/49-4800/2024).</a:t>
            </a:r>
            <a:endParaRPr lang="ru-RU" sz="2400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/>
            </a:pP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454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3FC878-5AF3-BC20-1B3B-053061874DE7}"/>
              </a:ext>
            </a:extLst>
          </p:cNvPr>
          <p:cNvSpPr txBox="1"/>
          <p:nvPr/>
        </p:nvSpPr>
        <p:spPr>
          <a:xfrm>
            <a:off x="433795" y="1860549"/>
            <a:ext cx="98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ТОП-нарушений заказчиков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0349-2D86-7351-5701-73DD8BD14983}"/>
              </a:ext>
            </a:extLst>
          </p:cNvPr>
          <p:cNvSpPr txBox="1"/>
          <p:nvPr/>
        </p:nvSpPr>
        <p:spPr>
          <a:xfrm>
            <a:off x="433795" y="2742012"/>
            <a:ext cx="1313851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chemeClr val="accent1"/>
              </a:buClr>
              <a:buFont typeface="+mj-lt"/>
              <a:buAutoNum type="arabicPeriod" startAt="3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Заключать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контракт без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МЧД. Электронные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документы допустимо подписывать квалифицированной электронной подписью в комплекте с машиночитаемой доверенностью. Новый порядок нужно применять к сотрудникам, которые вправе представлять организацию только по доверенности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 startAt="3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Допускать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нарушения при изменении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контракта. Стороны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контракта не вправе вносить изменения в существенные условия контракта за исключением случаев, которые указаны в Законе № 44-ФЗ. При этом при увеличении цены контракта поставщик дополнительно должен предоставить увеличенное обеспечение исполнения контракта (ч. 1.3 ст. 95 Закона № 44-ФЗ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).</a:t>
            </a:r>
          </a:p>
          <a:p>
            <a:pPr marL="457200" indent="-457200">
              <a:spcAft>
                <a:spcPts val="1200"/>
              </a:spcAft>
              <a:buClr>
                <a:schemeClr val="accent1"/>
              </a:buClr>
              <a:buAutoNum type="arabicPeriod" startAt="3"/>
            </a:pP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Не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актуализировать локальные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акты. Локальные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акты, которые регламентируют работу должностных лиц заказчика, нужно обновить на момент вступления в силу изменений. </a:t>
            </a:r>
            <a:r>
              <a:rPr lang="ru-RU" sz="2400" dirty="0" smtClean="0">
                <a:latin typeface="Fira Sans" panose="020B0503050000020004" pitchFamily="34" charset="0"/>
                <a:cs typeface="Arial" panose="020B0604020202020204" pitchFamily="34" charset="0"/>
              </a:rPr>
              <a:t>Неактуальная </a:t>
            </a:r>
            <a:r>
              <a:rPr lang="ru-RU" sz="2400" dirty="0">
                <a:latin typeface="Fira Sans" panose="020B0503050000020004" pitchFamily="34" charset="0"/>
                <a:cs typeface="Arial" panose="020B0604020202020204" pitchFamily="34" charset="0"/>
              </a:rPr>
              <a:t>редакция локального акта может привести к неприятностям по результатам проверки контролера.</a:t>
            </a:r>
            <a:endParaRPr lang="ru-RU" sz="2400" dirty="0" smtClean="0"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</a:pPr>
            <a:endParaRPr lang="ru-RU" sz="2400" dirty="0">
              <a:latin typeface="Fira Sans" panose="020B0503050000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201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5" y="2325189"/>
            <a:ext cx="3833950" cy="38339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00C5F7-03B6-B55B-354D-5F3D4B49A243}"/>
              </a:ext>
            </a:extLst>
          </p:cNvPr>
          <p:cNvSpPr txBox="1"/>
          <p:nvPr/>
        </p:nvSpPr>
        <p:spPr>
          <a:xfrm>
            <a:off x="5263712" y="2592968"/>
            <a:ext cx="57353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" panose="020B0503050000020004" pitchFamily="34" charset="0"/>
                <a:cs typeface="Arial" panose="020B0604020202020204" pitchFamily="34" charset="0"/>
              </a:rPr>
              <a:t>Итоги XX Всероссийского Форума‑выставки «ГОСЗАКАЗ»</a:t>
            </a:r>
            <a:endParaRPr lang="ru-RU" sz="3600" dirty="0">
              <a:latin typeface="Fira Sans" panose="020B05030500000200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2310B6-D8AC-6442-9931-4EBBABB64F16}"/>
              </a:ext>
            </a:extLst>
          </p:cNvPr>
          <p:cNvSpPr txBox="1"/>
          <p:nvPr/>
        </p:nvSpPr>
        <p:spPr>
          <a:xfrm>
            <a:off x="5263712" y="5601380"/>
            <a:ext cx="55193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Fira Sans" panose="020B0503050000020004" pitchFamily="34" charset="0"/>
                <a:cs typeface="Arial" panose="020B0604020202020204" pitchFamily="34" charset="0"/>
              </a:rPr>
              <a:t>https://e.goszakupkiru.ru/1137862</a:t>
            </a:r>
            <a:endParaRPr lang="ru-RU" sz="2600" dirty="0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982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3022870"/>
            <a:ext cx="10058400" cy="535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73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1BEDA2-069C-82DF-8B14-8C7265FEC7F8}"/>
              </a:ext>
            </a:extLst>
          </p:cNvPr>
          <p:cNvSpPr txBox="1"/>
          <p:nvPr/>
        </p:nvSpPr>
        <p:spPr>
          <a:xfrm>
            <a:off x="7810500" y="4476179"/>
            <a:ext cx="8286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0">
                <a:solidFill>
                  <a:schemeClr val="bg1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600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7377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</TotalTime>
  <Words>3095</Words>
  <Application>Microsoft Office PowerPoint</Application>
  <PresentationFormat>Произвольный</PresentationFormat>
  <Paragraphs>200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Fira Sans</vt:lpstr>
      <vt:lpstr>Arial</vt:lpstr>
      <vt:lpstr>Wingdings</vt:lpstr>
      <vt:lpstr>Fira Sans Medium</vt:lpstr>
      <vt:lpstr>Aptos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Maria</dc:creator>
  <cp:lastModifiedBy>Купцова Наталья Юрьевна</cp:lastModifiedBy>
  <cp:revision>51</cp:revision>
  <dcterms:created xsi:type="dcterms:W3CDTF">2025-03-20T20:45:44Z</dcterms:created>
  <dcterms:modified xsi:type="dcterms:W3CDTF">2025-05-05T18:34:01Z</dcterms:modified>
</cp:coreProperties>
</file>