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70" d="100"/>
          <a:sy n="70" d="100"/>
        </p:scale>
        <p:origin x="42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EB5A3C3-B159-4754-A527-8FB9A806D02B}" type="datetimeFigureOut">
              <a:rPr lang="ru-RU" smtClean="0"/>
              <a:t>04.10.2023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290A256-4193-447D-8E7B-D11A41737DB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6"/>
            <a:ext cx="7200800" cy="47525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Наиболее распространенные ошибки при формировании обоснования НМЦК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57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771658"/>
          </a:xfr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1. Неправильно выбранный метод обоснования НМЦК;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2. Неверное обоснование причин </a:t>
            </a:r>
            <a:r>
              <a:rPr lang="ru-RU" sz="3600" dirty="0">
                <a:solidFill>
                  <a:schemeClr val="tx1"/>
                </a:solidFill>
              </a:rPr>
              <a:t>невозможности применения </a:t>
            </a:r>
            <a:r>
              <a:rPr lang="ru-RU" sz="3600" dirty="0" smtClean="0">
                <a:solidFill>
                  <a:schemeClr val="tx1"/>
                </a:solidFill>
              </a:rPr>
              <a:t>методов;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3. Дата подготовки обоснования НМЦК;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4. Расчёт НМЦК;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3306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47664" y="1268760"/>
            <a:ext cx="6192688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В соответствии с ч. 1 ст. 22 Закона № 44 ФЗ НМЦК, цена контракта, </a:t>
            </a:r>
            <a:r>
              <a:rPr lang="ru-RU" dirty="0">
                <a:solidFill>
                  <a:schemeClr val="tx1"/>
                </a:solidFill>
              </a:rPr>
              <a:t>заключаемого с единственным поставщиком (подрядчиком, исполнителем), определяются и обосновываются заказчиком посредством применения следующего метода или нескольких следующих методов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7664" y="3573016"/>
            <a:ext cx="6192688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1) метод сопоставимых рыночных цен (анализа рынка);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2) нормативный метод;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3) тарифный метод;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4) проектно-сметный метод;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5) затратный метод.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2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96163" y="764704"/>
            <a:ext cx="698477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Когда применять тот или иной метод обоснования НМЦК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6163" y="1700808"/>
            <a:ext cx="6984776" cy="4320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Является приоритетным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541665"/>
              </p:ext>
            </p:extLst>
          </p:nvPr>
        </p:nvGraphicFramePr>
        <p:xfrm>
          <a:off x="1475656" y="2060848"/>
          <a:ext cx="6184032" cy="3606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1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</a:rPr>
                        <a:t>метод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9" marR="60351" marT="60351" marB="7543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Когда применять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1" marR="0" marT="60351" marB="75438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659">
                <a:tc>
                  <a:txBody>
                    <a:bodyPr/>
                    <a:lstStyle/>
                    <a:p>
                      <a:pPr marR="11938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0610" algn="l"/>
                        </a:tabLs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Метод сопоставимых рыночных цен (метод анализа рынка)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9" marR="60351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Приоритетный метод. Применяется на хорошо развитых рынках, где есть не менее 5 поставщиков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1" marR="0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Нормативный метод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9" marR="60351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Для объектов, для которых установлены предельные цены (статья 19 закона 44-ФЗ)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1" marR="0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Тарифный метод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9" marR="60351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Для объектов, в отношении стоимости которых установлены тарифы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1" marR="0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Проектно-сметный метод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9" marR="60351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При закупке строительных и ремонтных работ, контрактов на реконструкцию, работ по сохранению объектов культурного наследия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1" marR="0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Затратный метод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9" marR="60351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Если остальные методы применить невозможно или их нужно дополнить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1" marR="0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Иной метод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9" marR="60351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Когда вышеперечисленные методы не подходят. Требуется обоснование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1" marR="0" marT="60351" marB="6035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5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55576" y="620688"/>
            <a:ext cx="7632848" cy="56166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Определение НМЦК производится при формировании плана-графика закупки, подготовке извещения об осуществлении закупки, документации о закупке. Результат определения НМЦК отражается в указанных документах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(</a:t>
            </a:r>
            <a:r>
              <a:rPr lang="ru-RU" sz="2800" dirty="0" err="1" smtClean="0">
                <a:solidFill>
                  <a:schemeClr val="tx1"/>
                </a:solidFill>
              </a:rPr>
              <a:t>абз</a:t>
            </a:r>
            <a:r>
              <a:rPr lang="ru-RU" sz="2800" dirty="0" smtClean="0">
                <a:solidFill>
                  <a:schemeClr val="tx1"/>
                </a:solidFill>
              </a:rPr>
              <a:t>. 1.4 общих положений методических рекомендаций № 567 от 02.10.2013 г.)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65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27584" y="620688"/>
            <a:ext cx="7560840" cy="56166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Порядок определения начальной (максимальной) цены контракта, цены контракта, заключаемого с единственным поставщиком (подрядчиком, исполнителем), начальной цены единицы товара, работы, услуги при осуществлении закупок в сфере градостроительной деятельности (за исключением территориального планирования) утвержденный Приказом Минстроя России от 23.12.2019 N 841/</a:t>
            </a:r>
            <a:r>
              <a:rPr lang="ru-RU" dirty="0" err="1" smtClean="0">
                <a:solidFill>
                  <a:schemeClr val="tx1"/>
                </a:solidFill>
              </a:rPr>
              <a:t>пр</a:t>
            </a:r>
            <a:r>
              <a:rPr lang="ru-RU" dirty="0" smtClean="0">
                <a:solidFill>
                  <a:schemeClr val="tx1"/>
                </a:solidFill>
              </a:rPr>
              <a:t> (далее- Порядок) применяется в отношении: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16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620688"/>
            <a:ext cx="7704856" cy="56886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1) подрядных </a:t>
            </a:r>
            <a:r>
              <a:rPr lang="ru-RU" sz="1600" dirty="0">
                <a:solidFill>
                  <a:schemeClr val="tx1"/>
                </a:solidFill>
              </a:rPr>
              <a:t>работ по: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инженерным </a:t>
            </a:r>
            <a:r>
              <a:rPr lang="ru-RU" sz="1600" dirty="0">
                <a:solidFill>
                  <a:schemeClr val="tx1"/>
                </a:solidFill>
              </a:rPr>
              <a:t>изысканиям для подготовки проектной документации, строительства, реконструкции объектов капитального строительства, расположенных на территории Российской Федерации;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подготовке </a:t>
            </a:r>
            <a:r>
              <a:rPr lang="ru-RU" sz="1600" dirty="0">
                <a:solidFill>
                  <a:schemeClr val="tx1"/>
                </a:solidFill>
              </a:rPr>
              <a:t>проектной документации объектов капитального строительства, расположенных на территории Российской Федерации;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строительству </a:t>
            </a:r>
            <a:r>
              <a:rPr lang="ru-RU" sz="1600" dirty="0">
                <a:solidFill>
                  <a:schemeClr val="tx1"/>
                </a:solidFill>
              </a:rPr>
              <a:t>объектов капитального строительства или некапитальных строений и сооружений, расположенных на территории Российской Федерации;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реконструкции </a:t>
            </a:r>
            <a:r>
              <a:rPr lang="ru-RU" sz="1600" dirty="0">
                <a:solidFill>
                  <a:schemeClr val="tx1"/>
                </a:solidFill>
              </a:rPr>
              <a:t>объектов капитального строительства, расположенных на территории Российской Федерации;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капитальному </a:t>
            </a:r>
            <a:r>
              <a:rPr lang="ru-RU" sz="1600" dirty="0">
                <a:solidFill>
                  <a:schemeClr val="tx1"/>
                </a:solidFill>
              </a:rPr>
              <a:t>ремонту объектов капитального строительства, расположенных на территории Российской Федерации;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сносу </a:t>
            </a:r>
            <a:r>
              <a:rPr lang="ru-RU" sz="1600" dirty="0">
                <a:solidFill>
                  <a:schemeClr val="tx1"/>
                </a:solidFill>
              </a:rPr>
              <a:t>объектов капитального строительства, расположенных на территории Российской Федерации;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по </a:t>
            </a:r>
            <a:r>
              <a:rPr lang="ru-RU" sz="1600" dirty="0">
                <a:solidFill>
                  <a:schemeClr val="tx1"/>
                </a:solidFill>
              </a:rPr>
              <a:t>сохранению объектов культурного наследия (памятников истории и культуры) народов Российской Федерации, расположенных на территории Российской Федерации;</a:t>
            </a:r>
          </a:p>
          <a:p>
            <a:r>
              <a:rPr lang="ru-RU" sz="1600" dirty="0">
                <a:solidFill>
                  <a:schemeClr val="tx1"/>
                </a:solidFill>
              </a:rPr>
              <a:t>2) услуги по исполнению функций технического заказчика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25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620688"/>
            <a:ext cx="7704856" cy="56166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  </a:t>
            </a:r>
            <a:r>
              <a:rPr lang="ru-RU" sz="2000" dirty="0" smtClean="0">
                <a:solidFill>
                  <a:schemeClr val="tx1"/>
                </a:solidFill>
              </a:rPr>
              <a:t>По </a:t>
            </a:r>
            <a:r>
              <a:rPr lang="ru-RU" sz="2000" dirty="0">
                <a:solidFill>
                  <a:schemeClr val="tx1"/>
                </a:solidFill>
              </a:rPr>
              <a:t>решению заказчика положения Порядка используются при определении и обосновании НМЦК, цены контракта, заключаемого с единственным поставщиком (подрядчиком, исполнителем), на текущий ремонт зданий, строений, сооружений, помещений, расположенных на территории Российской Федерации, проектно-сметным методом</a:t>
            </a:r>
            <a:r>
              <a:rPr lang="ru-RU" sz="2000" dirty="0" smtClean="0">
                <a:solidFill>
                  <a:schemeClr val="tx1"/>
                </a:solidFill>
              </a:rPr>
              <a:t>. (</a:t>
            </a:r>
            <a:r>
              <a:rPr lang="ru-RU" sz="2000" dirty="0" err="1" smtClean="0">
                <a:solidFill>
                  <a:schemeClr val="tx1"/>
                </a:solidFill>
              </a:rPr>
              <a:t>абз</a:t>
            </a:r>
            <a:r>
              <a:rPr lang="ru-RU" sz="2000" dirty="0" smtClean="0">
                <a:solidFill>
                  <a:schemeClr val="tx1"/>
                </a:solidFill>
              </a:rPr>
              <a:t>. 2 п. 4 Порядка)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76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27584" y="692696"/>
            <a:ext cx="7488832" cy="5472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Неверное </a:t>
            </a:r>
            <a:r>
              <a:rPr lang="ru-RU" sz="2000" dirty="0">
                <a:solidFill>
                  <a:schemeClr val="tx1"/>
                </a:solidFill>
              </a:rPr>
              <a:t>обоснование причин </a:t>
            </a:r>
            <a:r>
              <a:rPr lang="ru-RU" dirty="0">
                <a:solidFill>
                  <a:schemeClr val="tx1"/>
                </a:solidFill>
              </a:rPr>
              <a:t>невозможности применения методов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Например: используя иной метод, в связи с превышением лимитов бюджетных обязательств по методу </a:t>
            </a:r>
            <a:r>
              <a:rPr lang="ru-RU" dirty="0">
                <a:solidFill>
                  <a:schemeClr val="tx1"/>
                </a:solidFill>
              </a:rPr>
              <a:t>сопоставимых рыночных </a:t>
            </a:r>
            <a:r>
              <a:rPr lang="ru-RU" dirty="0" smtClean="0">
                <a:solidFill>
                  <a:schemeClr val="tx1"/>
                </a:solidFill>
              </a:rPr>
              <a:t>цен, в причинах неприменения  методов (в ст. 22 Закона 44-ФЗ) указывают: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Проектно-сметный метод невозможно применить, так как отсутствует проектная документация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592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218</TotalTime>
  <Words>546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Brush Script MT</vt:lpstr>
      <vt:lpstr>Calibri</vt:lpstr>
      <vt:lpstr>Constantia</vt:lpstr>
      <vt:lpstr>Franklin Gothic Book</vt:lpstr>
      <vt:lpstr>Rage Italic</vt:lpstr>
      <vt:lpstr>Times New Roman</vt:lpstr>
      <vt:lpstr>Кнопка</vt:lpstr>
      <vt:lpstr>Наиболее распространенные ошибки при формировании обоснования НМЦК</vt:lpstr>
      <vt:lpstr>  1. Неправильно выбранный метод обоснования НМЦК; 2. Неверное обоснование причин невозможности применения методов; 3. Дата подготовки обоснования НМЦК; 4. Расчёт НМЦК;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Наиболее распространенные ошибки в обосновании НМЦК</dc:title>
  <dc:creator>Цыдыпова Надежда Александровна</dc:creator>
  <cp:lastModifiedBy>Чернова Елена Витальевна</cp:lastModifiedBy>
  <cp:revision>20</cp:revision>
  <dcterms:created xsi:type="dcterms:W3CDTF">2023-03-23T08:26:14Z</dcterms:created>
  <dcterms:modified xsi:type="dcterms:W3CDTF">2023-10-04T08:11:02Z</dcterms:modified>
</cp:coreProperties>
</file>