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69" r:id="rId3"/>
    <p:sldId id="262" r:id="rId4"/>
    <p:sldId id="263" r:id="rId5"/>
    <p:sldId id="264" r:id="rId6"/>
    <p:sldId id="265" r:id="rId7"/>
    <p:sldId id="270" r:id="rId8"/>
    <p:sldId id="267" r:id="rId9"/>
    <p:sldId id="266" r:id="rId10"/>
    <p:sldId id="271" r:id="rId11"/>
    <p:sldId id="272" r:id="rId12"/>
    <p:sldId id="273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8EFC"/>
    <a:srgbClr val="83E5C4"/>
    <a:srgbClr val="A7FFE2"/>
    <a:srgbClr val="FF5050"/>
    <a:srgbClr val="213969"/>
    <a:srgbClr val="2A1255"/>
    <a:srgbClr val="8411B7"/>
    <a:srgbClr val="F9D600"/>
    <a:srgbClr val="97000B"/>
    <a:srgbClr val="324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087729893113534"/>
          <c:y val="3.1908148386365909E-2"/>
          <c:w val="0.53187191809299372"/>
          <c:h val="0.852347498693525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83E5C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центров</c:v>
                </c:pt>
                <c:pt idx="1">
                  <c:v>Количество охваченных учеников (тыс.)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89-4CA6-8096-E08DD7F4306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центров</c:v>
                </c:pt>
                <c:pt idx="1">
                  <c:v>Количество охваченных учеников (тыс.)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70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89-4CA6-8096-E08DD7F4306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центров</c:v>
                </c:pt>
                <c:pt idx="1">
                  <c:v>Количество охваченных учеников (тыс.)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125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89-4CA6-8096-E08DD7F4306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5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центров</c:v>
                </c:pt>
                <c:pt idx="1">
                  <c:v>Количество охваченных учеников (тыс.)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190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89-4CA6-8096-E08DD7F4306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центров</c:v>
                </c:pt>
                <c:pt idx="1">
                  <c:v>Количество охваченных учеников (тыс.)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260</c:v>
                </c:pt>
                <c:pt idx="1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89-4CA6-8096-E08DD7F4306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центров</c:v>
                </c:pt>
                <c:pt idx="1">
                  <c:v>Количество охваченных учеников (тыс.)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340</c:v>
                </c:pt>
                <c:pt idx="1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89-4CA6-8096-E08DD7F43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57760"/>
        <c:axId val="87831296"/>
      </c:barChart>
      <c:catAx>
        <c:axId val="87157760"/>
        <c:scaling>
          <c:orientation val="minMax"/>
        </c:scaling>
        <c:delete val="0"/>
        <c:axPos val="l"/>
        <c:minorGridlines/>
        <c:numFmt formatCode="General" sourceLinked="0"/>
        <c:majorTickMark val="out"/>
        <c:minorTickMark val="none"/>
        <c:tickLblPos val="low"/>
        <c:spPr>
          <a:ln>
            <a:solidFill>
              <a:srgbClr val="92D050"/>
            </a:solidFill>
          </a:ln>
        </c:spPr>
        <c:txPr>
          <a:bodyPr/>
          <a:lstStyle/>
          <a:p>
            <a:pPr>
              <a:defRPr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87831296"/>
        <c:crosses val="autoZero"/>
        <c:auto val="1"/>
        <c:lblAlgn val="ctr"/>
        <c:lblOffset val="100"/>
        <c:noMultiLvlLbl val="0"/>
      </c:catAx>
      <c:valAx>
        <c:axId val="878312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one"/>
        <c:crossAx val="871577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540057359286321"/>
          <c:y val="0.92347121289443801"/>
          <c:w val="0.78137329452693749"/>
          <c:h val="7.619072939409644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4.png"/><Relationship Id="rId4" Type="http://schemas.openxmlformats.org/officeDocument/2006/relationships/image" Target="../media/image34.jpe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10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5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7999"/>
          </a:xfrm>
          <a:prstGeom prst="rect">
            <a:avLst/>
          </a:prstGeom>
        </p:spPr>
      </p:pic>
      <p:pic>
        <p:nvPicPr>
          <p:cNvPr id="9" name="Рисунок 8" descr="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33400" y="2133600"/>
            <a:ext cx="4759613" cy="47244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78131" y="415637"/>
            <a:ext cx="6250378" cy="2079964"/>
          </a:xfrm>
        </p:spPr>
        <p:txBody>
          <a:bodyPr>
            <a:noAutofit/>
          </a:bodyPr>
          <a:lstStyle/>
          <a:p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Цифровая образовательная среда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248268">
            <a:off x="7340544" y="770941"/>
            <a:ext cx="1732786" cy="47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24261">
            <a:off x="7082540" y="413648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61ccb1adfc0bc60bb964c64000f5da88bcab70b3.png"/>
          <p:cNvPicPr>
            <a:picLocks noChangeAspect="1"/>
          </p:cNvPicPr>
          <p:nvPr/>
        </p:nvPicPr>
        <p:blipFill>
          <a:blip r:embed="rId6" cstate="print"/>
          <a:srcRect l="32217" t="20426" b="1549"/>
          <a:stretch>
            <a:fillRect/>
          </a:stretch>
        </p:blipFill>
        <p:spPr>
          <a:xfrm>
            <a:off x="2895600" y="3352800"/>
            <a:ext cx="3982220" cy="3276600"/>
          </a:xfrm>
          <a:prstGeom prst="rect">
            <a:avLst/>
          </a:prstGeom>
        </p:spPr>
      </p:pic>
      <p:pic>
        <p:nvPicPr>
          <p:cNvPr id="7" name="Рисунок 6" descr="hello_html_med90c2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0" y="1600200"/>
            <a:ext cx="2006928" cy="200692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03472" y="2344384"/>
            <a:ext cx="1744131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b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 </a:t>
            </a:r>
            <a:b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№ 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2bb989a54b0916c0e9091f385e139a8-e149995882855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2325" y="2911818"/>
            <a:ext cx="3012621" cy="1650917"/>
          </a:xfrm>
          <a:prstGeom prst="rect">
            <a:avLst/>
          </a:prstGeom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5272" y="6270171"/>
            <a:ext cx="1284456" cy="353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2985" y="6618968"/>
            <a:ext cx="1312283" cy="1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reeform 22"/>
          <p:cNvSpPr>
            <a:spLocks/>
          </p:cNvSpPr>
          <p:nvPr/>
        </p:nvSpPr>
        <p:spPr bwMode="gray">
          <a:xfrm>
            <a:off x="3928753" y="4390911"/>
            <a:ext cx="2939144" cy="1230074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solidFill>
                <a:srgbClr val="003374"/>
              </a:solidFill>
            </a:endParaRPr>
          </a:p>
        </p:txBody>
      </p:sp>
      <p:sp>
        <p:nvSpPr>
          <p:cNvPr id="11" name="Freeform 24"/>
          <p:cNvSpPr>
            <a:spLocks/>
          </p:cNvSpPr>
          <p:nvPr/>
        </p:nvSpPr>
        <p:spPr bwMode="gray">
          <a:xfrm rot="7200000">
            <a:off x="1341597" y="3177456"/>
            <a:ext cx="2920882" cy="1461172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solidFill>
                <a:srgbClr val="003374"/>
              </a:solidFill>
            </a:endParaRPr>
          </a:p>
        </p:txBody>
      </p:sp>
      <p:sp>
        <p:nvSpPr>
          <p:cNvPr id="12" name="Freeform 25"/>
          <p:cNvSpPr>
            <a:spLocks/>
          </p:cNvSpPr>
          <p:nvPr/>
        </p:nvSpPr>
        <p:spPr bwMode="gray">
          <a:xfrm rot="10800000">
            <a:off x="2308469" y="1843658"/>
            <a:ext cx="2599997" cy="1034143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C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solidFill>
                <a:srgbClr val="003374"/>
              </a:solidFill>
            </a:endParaRPr>
          </a:p>
        </p:txBody>
      </p:sp>
      <p:sp>
        <p:nvSpPr>
          <p:cNvPr id="14" name="Freeform 27"/>
          <p:cNvSpPr>
            <a:spLocks/>
          </p:cNvSpPr>
          <p:nvPr/>
        </p:nvSpPr>
        <p:spPr bwMode="gray">
          <a:xfrm rot="18000000">
            <a:off x="5109648" y="2984911"/>
            <a:ext cx="2698008" cy="1574542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92D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solidFill>
                <a:srgbClr val="003374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8600" y="0"/>
            <a:ext cx="72281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Обновить информационное наполнение </a:t>
            </a:r>
            <a:b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функциональные возможности </a:t>
            </a:r>
            <a:b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открытых и общедоступных информационных ресурсов в ОО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41558" y="2148848"/>
            <a:ext cx="21269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20%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образовательных 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организаций </a:t>
            </a:r>
          </a:p>
        </p:txBody>
      </p:sp>
      <p:sp>
        <p:nvSpPr>
          <p:cNvPr id="17" name="Прямоугольник 16"/>
          <p:cNvSpPr/>
          <p:nvPr/>
        </p:nvSpPr>
        <p:spPr>
          <a:xfrm rot="20859654">
            <a:off x="2671578" y="1974678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2019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910412" y="3895986"/>
            <a:ext cx="750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2020</a:t>
            </a:r>
            <a:r>
              <a:rPr lang="ru-RU" dirty="0"/>
              <a:t>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93676" y="5022686"/>
            <a:ext cx="20900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40% образовательных 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организаций 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818386" y="4984559"/>
            <a:ext cx="750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2021</a:t>
            </a:r>
            <a:r>
              <a:rPr lang="ru-RU" dirty="0"/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846125" y="4217136"/>
            <a:ext cx="20900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70% образовательных 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организаций 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678358" y="3253729"/>
            <a:ext cx="750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2022</a:t>
            </a:r>
            <a:r>
              <a:rPr lang="ru-RU" dirty="0"/>
              <a:t>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821390" y="1854936"/>
            <a:ext cx="3461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100% образовательных организаций  </a:t>
            </a:r>
          </a:p>
        </p:txBody>
      </p:sp>
      <p:pic>
        <p:nvPicPr>
          <p:cNvPr id="19" name="Рисунок 18" descr="0_dba78_94da0ccb_ori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0800" y="533400"/>
            <a:ext cx="801881" cy="9361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ьная выноска 12"/>
          <p:cNvSpPr/>
          <p:nvPr/>
        </p:nvSpPr>
        <p:spPr>
          <a:xfrm>
            <a:off x="0" y="5611091"/>
            <a:ext cx="2992581" cy="692727"/>
          </a:xfrm>
          <a:prstGeom prst="wedgeEllipseCallout">
            <a:avLst>
              <a:gd name="adj1" fmla="val -50000"/>
              <a:gd name="adj2" fmla="val 1225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28799" y="0"/>
            <a:ext cx="55556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 проекта </a:t>
            </a:r>
            <a:endParaRPr lang="ru-RU" sz="5400" dirty="0"/>
          </a:p>
        </p:txBody>
      </p:sp>
      <p:pic>
        <p:nvPicPr>
          <p:cNvPr id="5" name="Рисунок 4" descr="KijoRq6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5732" y="1200926"/>
            <a:ext cx="4180114" cy="2784903"/>
          </a:xfrm>
          <a:prstGeom prst="rect">
            <a:avLst/>
          </a:prstGeom>
        </p:spPr>
      </p:pic>
      <p:pic>
        <p:nvPicPr>
          <p:cNvPr id="7" name="Рисунок 6" descr="KijoRq6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9065" y="3498802"/>
            <a:ext cx="4180114" cy="278490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31419" y="1485343"/>
            <a:ext cx="35759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20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июня 2019 –</a:t>
            </a:r>
            <a:endParaRPr lang="en-US" sz="2000" b="1" dirty="0">
              <a:solidFill>
                <a:srgbClr val="213969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разработать и утвердить целевую модель цифровой образовательной среды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95007" y="3794108"/>
            <a:ext cx="38372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1 мая 2019 – </a:t>
            </a:r>
          </a:p>
          <a:p>
            <a:pPr algn="ctr"/>
            <a:r>
              <a:rPr lang="ru-RU" sz="20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создать и запустить </a:t>
            </a:r>
            <a:br>
              <a:rPr lang="ru-RU" sz="20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Центр цифровой трансформации образования</a:t>
            </a:r>
          </a:p>
        </p:txBody>
      </p:sp>
      <p:pic>
        <p:nvPicPr>
          <p:cNvPr id="1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6172200"/>
            <a:ext cx="1404595" cy="386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5867399"/>
            <a:ext cx="1464127" cy="18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mzl.bvmrutg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200" y="1752600"/>
            <a:ext cx="1626424" cy="162642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228600" y="152400"/>
            <a:ext cx="2971800" cy="609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nTEEaqgGc.png"/>
          <p:cNvPicPr>
            <a:picLocks noChangeAspect="1"/>
          </p:cNvPicPr>
          <p:nvPr/>
        </p:nvPicPr>
        <p:blipFill>
          <a:blip r:embed="rId2" cstate="print"/>
          <a:srcRect l="4594" t="4731"/>
          <a:stretch>
            <a:fillRect/>
          </a:stretch>
        </p:blipFill>
        <p:spPr>
          <a:xfrm>
            <a:off x="-500761" y="1"/>
            <a:ext cx="8316701" cy="5334008"/>
          </a:xfrm>
          <a:prstGeom prst="rect">
            <a:avLst/>
          </a:prstGeom>
        </p:spPr>
      </p:pic>
      <p:pic>
        <p:nvPicPr>
          <p:cNvPr id="3" name="Рисунок 2" descr="businessproce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4191000"/>
            <a:ext cx="4267200" cy="27042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-76200" y="228600"/>
            <a:ext cx="73043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Разработать и внедрить федеральную платформу цифровой образовательной среды.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платформе – набор информационных р0ешений,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чтобы реализовать в ОО модель цифровой образовательной среды</a:t>
            </a: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-152400" y="2971800"/>
            <a:ext cx="717368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Обеспечить свободный доступ к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онлайн-курсам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которые реализуют ОО и образовательные платформы. Доступ по принципу «одного окна» для всех граждан, кто осваивает программы высшего образования и дополнительные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профпрограммы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14" name="Рисунок 13" descr="thumbtack_note_red_pin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54309" y="979715"/>
            <a:ext cx="2489691" cy="278674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851357" y="2112219"/>
            <a:ext cx="22164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 31 декабря 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2019 </a:t>
            </a:r>
          </a:p>
        </p:txBody>
      </p:sp>
      <p:pic>
        <p:nvPicPr>
          <p:cNvPr id="1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6019800"/>
            <a:ext cx="1757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992" y="6607857"/>
            <a:ext cx="1312283" cy="1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ekstura-oboi-kut-abstraktno-178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71000" contrast="-68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" name="Рисунок 2" descr="a5aHHJgpk8DFMZaCWrawMM6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51715" y="1763150"/>
            <a:ext cx="3592286" cy="5176495"/>
          </a:xfrm>
          <a:prstGeom prst="rect">
            <a:avLst/>
          </a:prstGeom>
        </p:spPr>
      </p:pic>
      <p:pic>
        <p:nvPicPr>
          <p:cNvPr id="5" name="Рисунок 4" descr="iphone-text-bubble-png-blue-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1" y="378279"/>
            <a:ext cx="4377370" cy="2553466"/>
          </a:xfrm>
          <a:prstGeom prst="rect">
            <a:avLst/>
          </a:prstGeom>
        </p:spPr>
      </p:pic>
      <p:pic>
        <p:nvPicPr>
          <p:cNvPr id="6" name="Рисунок 5" descr="iphone-text-bubble-png-blue-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115" y="3273880"/>
            <a:ext cx="4377370" cy="255346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22218" y="477519"/>
            <a:ext cx="426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31 декабря 2019 –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Обеспечить формирование индивидуальных портфолио учеников на созданной платформе «Современная цифровая образовательная среда»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3352800"/>
            <a:ext cx="403563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апреля 2020 –</a:t>
            </a:r>
          </a:p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Разработать методологию </a:t>
            </a:r>
            <a:b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 внедрения в основные общеобразовательные программы современных цифровых технологий</a:t>
            </a: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6715" y="1252085"/>
            <a:ext cx="1540329" cy="424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958" y="6520999"/>
            <a:ext cx="1312283" cy="1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50413" y="2444232"/>
            <a:ext cx="37912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 проекта </a:t>
            </a:r>
            <a:endParaRPr lang="ru-RU" sz="4000" dirty="0"/>
          </a:p>
        </p:txBody>
      </p:sp>
      <p:pic>
        <p:nvPicPr>
          <p:cNvPr id="13" name="Рисунок 12" descr="paper_plane_PNG56.png"/>
          <p:cNvPicPr>
            <a:picLocks noChangeAspect="1"/>
          </p:cNvPicPr>
          <p:nvPr/>
        </p:nvPicPr>
        <p:blipFill>
          <a:blip r:embed="rId7" cstate="print">
            <a:lum bright="-9000"/>
          </a:blip>
          <a:stretch>
            <a:fillRect/>
          </a:stretch>
        </p:blipFill>
        <p:spPr>
          <a:xfrm>
            <a:off x="1698171" y="5462939"/>
            <a:ext cx="1534888" cy="1210004"/>
          </a:xfrm>
          <a:prstGeom prst="rect">
            <a:avLst/>
          </a:prstGeom>
        </p:spPr>
      </p:pic>
      <p:pic>
        <p:nvPicPr>
          <p:cNvPr id="14" name="Рисунок 13" descr="paper_plane_PNG56.png"/>
          <p:cNvPicPr>
            <a:picLocks noChangeAspect="1"/>
          </p:cNvPicPr>
          <p:nvPr/>
        </p:nvPicPr>
        <p:blipFill>
          <a:blip r:embed="rId8" cstate="print">
            <a:lum bright="42000" contrast="-17000"/>
          </a:blip>
          <a:stretch>
            <a:fillRect/>
          </a:stretch>
        </p:blipFill>
        <p:spPr>
          <a:xfrm>
            <a:off x="5819115" y="324882"/>
            <a:ext cx="1300144" cy="1024947"/>
          </a:xfrm>
          <a:prstGeom prst="rect">
            <a:avLst/>
          </a:prstGeom>
        </p:spPr>
      </p:pic>
      <p:pic>
        <p:nvPicPr>
          <p:cNvPr id="15" name="Рисунок 14" descr="paper_plane_PNG56.png"/>
          <p:cNvPicPr>
            <a:picLocks noChangeAspect="1"/>
          </p:cNvPicPr>
          <p:nvPr/>
        </p:nvPicPr>
        <p:blipFill>
          <a:blip r:embed="rId9" cstate="print">
            <a:lum bright="16000" contrast="13000"/>
          </a:blip>
          <a:stretch>
            <a:fillRect/>
          </a:stretch>
        </p:blipFill>
        <p:spPr>
          <a:xfrm>
            <a:off x="0" y="1206624"/>
            <a:ext cx="1023972" cy="8072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proje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67058" cy="6478837"/>
          </a:xfrm>
          <a:prstGeom prst="rect">
            <a:avLst/>
          </a:prstGeom>
        </p:spPr>
      </p:pic>
      <p:pic>
        <p:nvPicPr>
          <p:cNvPr id="18" name="Рисунок 17" descr="KijoRq6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517" y="4087601"/>
            <a:ext cx="4158343" cy="2770399"/>
          </a:xfrm>
          <a:prstGeom prst="rect">
            <a:avLst/>
          </a:prstGeom>
        </p:spPr>
      </p:pic>
      <p:pic>
        <p:nvPicPr>
          <p:cNvPr id="8" name="Рисунок 7" descr="img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74873" y="2138261"/>
            <a:ext cx="3445329" cy="483948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99460" y="1102204"/>
            <a:ext cx="6357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Разработать и реализовать программу по внедрению </a:t>
            </a:r>
            <a:b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функционированию в ОО целевой модели цифровой образовательной среды.</a:t>
            </a:r>
          </a:p>
          <a:p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Разработать и реализовать программу профпереподготовки руководителей ОО и органов исполнительной власти субъектов РФ, осуществляющих госуправление в сфере образования.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43000" y="2819400"/>
            <a:ext cx="58129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Внедрить во все ОО механизмы обеспечения оценки качества результатов промежуточной и итоговой аттестации учеников на онлайн-курсах независимо </a:t>
            </a:r>
            <a:b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места их нахождения, в том числе на основе применения биометрических данных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3036" y="4377432"/>
            <a:ext cx="378822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Проконтролировать, </a:t>
            </a:r>
            <a:br>
              <a:rPr lang="ru-RU" sz="15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 функционирует платформа-навигатор и набор сервисов непрерывного образования </a:t>
            </a:r>
            <a:br>
              <a:rPr lang="ru-RU" sz="15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(совместная цель с федеральным проектом № 7 </a:t>
            </a:r>
            <a:br>
              <a:rPr lang="ru-RU" sz="15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«Новые возможности для каждого»)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70899" y="261259"/>
            <a:ext cx="6417847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 проекта к 2024 году </a:t>
            </a:r>
            <a:endParaRPr lang="ru-RU" sz="3800" dirty="0">
              <a:solidFill>
                <a:schemeClr val="bg1"/>
              </a:solidFill>
            </a:endParaRPr>
          </a:p>
        </p:txBody>
      </p:sp>
      <p:pic>
        <p:nvPicPr>
          <p:cNvPr id="17" name="Рисунок 16" descr="pushpin-png-pushpin-png-photos-100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41514" y="729343"/>
            <a:ext cx="1611088" cy="1611088"/>
          </a:xfrm>
          <a:prstGeom prst="rect">
            <a:avLst/>
          </a:prstGeom>
        </p:spPr>
      </p:pic>
      <p:pic>
        <p:nvPicPr>
          <p:cNvPr id="20" name="Рисунок 19" descr="pushpin-png-pushpin-png-photos-100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6202" y="2569029"/>
            <a:ext cx="1611088" cy="1611088"/>
          </a:xfrm>
          <a:prstGeom prst="rect">
            <a:avLst/>
          </a:prstGeom>
        </p:spPr>
      </p:pic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5181600"/>
            <a:ext cx="1540329" cy="424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4953000"/>
            <a:ext cx="1446018" cy="17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757a74c55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05600" y="1066800"/>
            <a:ext cx="3391730" cy="574869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md_5b1de4f808f7e.png"/>
          <p:cNvPicPr>
            <a:picLocks noChangeAspect="1"/>
          </p:cNvPicPr>
          <p:nvPr/>
        </p:nvPicPr>
        <p:blipFill>
          <a:blip r:embed="rId2" cstate="print"/>
          <a:srcRect l="15893" t="3214" r="13393" b="2500"/>
          <a:stretch>
            <a:fillRect/>
          </a:stretch>
        </p:blipFill>
        <p:spPr>
          <a:xfrm>
            <a:off x="5627914" y="330199"/>
            <a:ext cx="3516086" cy="4688116"/>
          </a:xfrm>
          <a:prstGeom prst="rect">
            <a:avLst/>
          </a:prstGeom>
        </p:spPr>
      </p:pic>
      <p:pic>
        <p:nvPicPr>
          <p:cNvPr id="6" name="Рисунок 5" descr="md_5b1de4f808f7e.png"/>
          <p:cNvPicPr>
            <a:picLocks noChangeAspect="1"/>
          </p:cNvPicPr>
          <p:nvPr/>
        </p:nvPicPr>
        <p:blipFill>
          <a:blip r:embed="rId2" cstate="print"/>
          <a:srcRect l="15893" t="3214" r="13393" b="2500"/>
          <a:stretch>
            <a:fillRect/>
          </a:stretch>
        </p:blipFill>
        <p:spPr>
          <a:xfrm>
            <a:off x="0" y="838200"/>
            <a:ext cx="3516086" cy="4688116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76200" y="1828800"/>
            <a:ext cx="35487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2019.</a:t>
            </a:r>
            <a:r>
              <a:rPr kumimoji="0" lang="ru-RU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 менее 65% ОО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 descr="postit12-u61738.png"/>
          <p:cNvPicPr>
            <a:picLocks noChangeAspect="1"/>
          </p:cNvPicPr>
          <p:nvPr/>
        </p:nvPicPr>
        <p:blipFill>
          <a:blip r:embed="rId3" cstate="print"/>
          <a:srcRect l="20653" t="7982" r="20712" b="1968"/>
          <a:stretch>
            <a:fillRect/>
          </a:stretch>
        </p:blipFill>
        <p:spPr>
          <a:xfrm>
            <a:off x="3119402" y="947073"/>
            <a:ext cx="2952130" cy="3461658"/>
          </a:xfrm>
          <a:prstGeom prst="rect">
            <a:avLst/>
          </a:prstGeom>
        </p:spPr>
      </p:pic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145975" y="1446299"/>
            <a:ext cx="305888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Обеспечить </a:t>
            </a:r>
            <a:b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гарантированным </a:t>
            </a:r>
            <a:b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интернет-трафиком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 скоростью </a:t>
            </a:r>
            <a:b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соединения: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4625"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 для ОО в городах: 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не менее 100Мб/с;</a:t>
            </a:r>
          </a:p>
          <a:p>
            <a:pPr marL="174625"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 для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ОО в сельской местности и в поселках городского типа: 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50Мб/с 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-76200" y="2971800"/>
            <a:ext cx="35487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2020.</a:t>
            </a:r>
            <a:r>
              <a:rPr kumimoji="0" lang="ru-RU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 менее 70% ОО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-76200" y="4191000"/>
            <a:ext cx="35487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2021.</a:t>
            </a:r>
            <a:r>
              <a:rPr kumimoji="0" lang="ru-RU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 менее 75% ОО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5747661" y="1316643"/>
            <a:ext cx="35487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2022.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 менее 85%</a:t>
            </a:r>
            <a:r>
              <a:rPr kumimoji="0" lang="ru-RU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ОО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5693231" y="2394329"/>
            <a:ext cx="35487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2023.</a:t>
            </a:r>
            <a:r>
              <a:rPr kumimoji="0" lang="ru-RU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 менее 95%</a:t>
            </a:r>
            <a:r>
              <a:rPr kumimoji="0" lang="ru-RU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ОО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5867400" y="3657600"/>
            <a:ext cx="35487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2024.</a:t>
            </a:r>
            <a:r>
              <a:rPr kumimoji="0" lang="ru-RU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Все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ОО        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54727" y="0"/>
            <a:ext cx="58677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 проекта </a:t>
            </a:r>
            <a:endParaRPr lang="ru-RU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Рисунок 3" descr="businessproces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7000" y="3961306"/>
            <a:ext cx="4343400" cy="2839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5272" y="6270171"/>
            <a:ext cx="1284456" cy="353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2985" y="6618968"/>
            <a:ext cx="1312283" cy="1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whatiseutmdn.png"/>
          <p:cNvPicPr>
            <a:picLocks noChangeAspect="1"/>
          </p:cNvPicPr>
          <p:nvPr/>
        </p:nvPicPr>
        <p:blipFill>
          <a:blip r:embed="rId2" cstate="print"/>
          <a:srcRect l="4762" t="7243" r="19915" b="6806"/>
          <a:stretch>
            <a:fillRect/>
          </a:stretch>
        </p:blipFill>
        <p:spPr>
          <a:xfrm flipH="1">
            <a:off x="0" y="-10881"/>
            <a:ext cx="9144000" cy="6858001"/>
          </a:xfrm>
          <a:prstGeom prst="rect">
            <a:avLst/>
          </a:prstGeom>
        </p:spPr>
      </p:pic>
      <p:pic>
        <p:nvPicPr>
          <p:cNvPr id="4" name="Рисунок 3" descr="izdatelstvo-glav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21779" y="-5"/>
            <a:ext cx="3622221" cy="4375837"/>
          </a:xfrm>
          <a:prstGeom prst="rect">
            <a:avLst/>
          </a:prstGeom>
        </p:spPr>
      </p:pic>
      <p:pic>
        <p:nvPicPr>
          <p:cNvPr id="5" name="Рисунок 4" descr="olimpiada-pensionerov.jpg"/>
          <p:cNvPicPr>
            <a:picLocks noChangeAspect="1"/>
          </p:cNvPicPr>
          <p:nvPr/>
        </p:nvPicPr>
        <p:blipFill>
          <a:blip r:embed="rId4" cstate="print"/>
          <a:srcRect l="14135"/>
          <a:stretch>
            <a:fillRect/>
          </a:stretch>
        </p:blipFill>
        <p:spPr>
          <a:xfrm>
            <a:off x="0" y="3431551"/>
            <a:ext cx="4430486" cy="3426449"/>
          </a:xfrm>
          <a:prstGeom prst="rect">
            <a:avLst/>
          </a:prstGeom>
        </p:spPr>
      </p:pic>
      <p:pic>
        <p:nvPicPr>
          <p:cNvPr id="1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5" y="6172426"/>
            <a:ext cx="1619466" cy="44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94859" y="6734410"/>
            <a:ext cx="996040" cy="12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52400" y="1600200"/>
            <a:ext cx="67600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13969"/>
                </a:solidFill>
              </a:rPr>
              <a:t>Отправить на повышение квалификации на базе организаций, </a:t>
            </a:r>
            <a:br>
              <a:rPr lang="ru-RU" dirty="0">
                <a:solidFill>
                  <a:srgbClr val="213969"/>
                </a:solidFill>
              </a:rPr>
            </a:br>
            <a:r>
              <a:rPr lang="ru-RU" dirty="0">
                <a:solidFill>
                  <a:srgbClr val="213969"/>
                </a:solidFill>
              </a:rPr>
              <a:t>в том числе осуществляющих деятельность по образовательным программам высшего образования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038600" y="4876800"/>
            <a:ext cx="27320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148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 тыс. </a:t>
            </a:r>
            <a:br>
              <a:rPr lang="ru-RU" sz="3200" b="1" dirty="0">
                <a:solidFill>
                  <a:srgbClr val="148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solidFill>
                  <a:srgbClr val="148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работников</a:t>
            </a:r>
          </a:p>
        </p:txBody>
      </p:sp>
      <p:pic>
        <p:nvPicPr>
          <p:cNvPr id="18" name="Рисунок 17" descr="thumbtack_note_red_pink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25357" y="4443647"/>
            <a:ext cx="2079191" cy="232726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004362" y="5161364"/>
            <a:ext cx="18650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 на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2019–2020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28600" y="152400"/>
            <a:ext cx="66451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 – повысить</a:t>
            </a:r>
            <a:b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компетенцию в области</a:t>
            </a:r>
            <a:b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технологий онлайн-обучения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676400" y="2590800"/>
            <a:ext cx="30489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148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 тыс. </a:t>
            </a:r>
            <a:br>
              <a:rPr lang="ru-RU" sz="3200" b="1" dirty="0">
                <a:solidFill>
                  <a:srgbClr val="148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solidFill>
                  <a:srgbClr val="148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работников</a:t>
            </a:r>
          </a:p>
        </p:txBody>
      </p:sp>
      <p:pic>
        <p:nvPicPr>
          <p:cNvPr id="23" name="Рисунок 22" descr="arrow-banner-png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46886">
            <a:off x="3529399" y="4038689"/>
            <a:ext cx="1767588" cy="585156"/>
          </a:xfrm>
          <a:prstGeom prst="rect">
            <a:avLst/>
          </a:prstGeom>
        </p:spPr>
      </p:pic>
      <p:pic>
        <p:nvPicPr>
          <p:cNvPr id="15" name="Рисунок 14" descr="pushpin-png-pushpin-png-photos-100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1317171" cy="13171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 descr="1458551934-abstract-bundle-015-000031.png"/>
          <p:cNvPicPr>
            <a:picLocks noChangeAspect="1"/>
          </p:cNvPicPr>
          <p:nvPr/>
        </p:nvPicPr>
        <p:blipFill>
          <a:blip r:embed="rId2" cstate="print">
            <a:lum bright="15000" contrast="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Рисунок 15" descr="green-clipart-stair-11.png"/>
          <p:cNvPicPr>
            <a:picLocks noChangeAspect="1"/>
          </p:cNvPicPr>
          <p:nvPr/>
        </p:nvPicPr>
        <p:blipFill>
          <a:blip r:embed="rId3" cstate="print"/>
          <a:srcRect l="14973" b="18407"/>
          <a:stretch>
            <a:fillRect/>
          </a:stretch>
        </p:blipFill>
        <p:spPr>
          <a:xfrm>
            <a:off x="1034143" y="1247106"/>
            <a:ext cx="7783286" cy="524078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147456" y="4023261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Внедрить 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целевую модель цифровой образовательной среды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51238" y="4822763"/>
            <a:ext cx="17994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 </a:t>
            </a:r>
            <a:b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226148" y="5606532"/>
            <a:ext cx="1016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2019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390922" y="4822761"/>
            <a:ext cx="1016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2020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653667" y="3897475"/>
            <a:ext cx="1016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2021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916413" y="3091932"/>
            <a:ext cx="1016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2022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266248" y="2101333"/>
            <a:ext cx="1016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2023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496337" y="1382876"/>
            <a:ext cx="1016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13969"/>
                </a:solidFill>
                <a:latin typeface="Arial" pitchFamily="34" charset="0"/>
                <a:cs typeface="Arial" pitchFamily="34" charset="0"/>
              </a:rPr>
              <a:t>2024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13642" y="400935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 </a:t>
            </a:r>
            <a:b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807019" y="313849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35 </a:t>
            </a:r>
            <a:b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993565" y="23111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 </a:t>
            </a:r>
            <a:b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245424" y="139677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65</a:t>
            </a:r>
            <a:b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379025" y="623893"/>
            <a:ext cx="32330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Все</a:t>
            </a:r>
            <a:b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213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субъекты РФ</a:t>
            </a:r>
          </a:p>
        </p:txBody>
      </p:sp>
      <p:pic>
        <p:nvPicPr>
          <p:cNvPr id="3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324600"/>
            <a:ext cx="1342898" cy="36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2985" y="6618968"/>
            <a:ext cx="1312283" cy="1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 descr="37341786.duozwjbmas.W66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600" y="228600"/>
            <a:ext cx="4412162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24-mi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04258"/>
            <a:ext cx="4822371" cy="4062234"/>
          </a:xfrm>
          <a:prstGeom prst="rect">
            <a:avLst/>
          </a:prstGeom>
        </p:spPr>
      </p:pic>
      <p:pic>
        <p:nvPicPr>
          <p:cNvPr id="4" name="Рисунок 3" descr="drawing-teaching-lady-teacher-6.png"/>
          <p:cNvPicPr>
            <a:picLocks noChangeAspect="1"/>
          </p:cNvPicPr>
          <p:nvPr/>
        </p:nvPicPr>
        <p:blipFill>
          <a:blip r:embed="rId3" cstate="print"/>
          <a:srcRect l="15130" t="5838" r="14280" b="20727"/>
          <a:stretch>
            <a:fillRect/>
          </a:stretch>
        </p:blipFill>
        <p:spPr>
          <a:xfrm rot="853212">
            <a:off x="-65764" y="1985341"/>
            <a:ext cx="2771227" cy="5036157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/>
        </p:nvGraphicFramePr>
        <p:xfrm>
          <a:off x="2324500" y="1058567"/>
          <a:ext cx="6585856" cy="4626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9797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Создать центры </a:t>
            </a:r>
            <a:b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цифрового образования детей «IT-куб», </a:t>
            </a:r>
            <a:b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том числе за счет федеральной поддержки</a:t>
            </a: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6343" y="5922056"/>
            <a:ext cx="1347324" cy="37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37099" y="5987596"/>
            <a:ext cx="1312283" cy="1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0_dba78_94da0ccb_orig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94604" y="130629"/>
            <a:ext cx="932967" cy="10892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 descr="vector-banner-graphics-design-png-3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27864" r="52246" b="34634"/>
          <a:stretch>
            <a:fillRect/>
          </a:stretch>
        </p:blipFill>
        <p:spPr>
          <a:xfrm>
            <a:off x="2098639" y="2258533"/>
            <a:ext cx="1686138" cy="1623153"/>
          </a:xfrm>
          <a:prstGeom prst="rect">
            <a:avLst/>
          </a:prstGeom>
        </p:spPr>
      </p:pic>
      <p:pic>
        <p:nvPicPr>
          <p:cNvPr id="48" name="Рисунок 47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7102535" y="921314"/>
            <a:ext cx="1796143" cy="1768001"/>
          </a:xfrm>
          <a:prstGeom prst="rect">
            <a:avLst/>
          </a:prstGeom>
        </p:spPr>
      </p:pic>
      <p:pic>
        <p:nvPicPr>
          <p:cNvPr id="47" name="Рисунок 46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5364265" y="936183"/>
            <a:ext cx="1796143" cy="1768001"/>
          </a:xfrm>
          <a:prstGeom prst="rect">
            <a:avLst/>
          </a:prstGeom>
        </p:spPr>
      </p:pic>
      <p:pic>
        <p:nvPicPr>
          <p:cNvPr id="46" name="Рисунок 45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3611667" y="936184"/>
            <a:ext cx="1796143" cy="1768001"/>
          </a:xfrm>
          <a:prstGeom prst="rect">
            <a:avLst/>
          </a:prstGeom>
        </p:spPr>
      </p:pic>
      <p:pic>
        <p:nvPicPr>
          <p:cNvPr id="44" name="Рисунок 43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1869954" y="936184"/>
            <a:ext cx="1796143" cy="176800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32440" y="65310"/>
            <a:ext cx="86067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Внедрить в образовательную программу современные цифровые технологии </a:t>
            </a:r>
          </a:p>
        </p:txBody>
      </p:sp>
      <p:pic>
        <p:nvPicPr>
          <p:cNvPr id="13" name="Рисунок 12" descr="vector-banner-graphics-design-png-3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27864" r="52246"/>
          <a:stretch>
            <a:fillRect/>
          </a:stretch>
        </p:blipFill>
        <p:spPr>
          <a:xfrm>
            <a:off x="348343" y="2273932"/>
            <a:ext cx="1730828" cy="3122212"/>
          </a:xfrm>
          <a:prstGeom prst="rect">
            <a:avLst/>
          </a:prstGeom>
        </p:spPr>
      </p:pic>
      <p:pic>
        <p:nvPicPr>
          <p:cNvPr id="15" name="Рисунок 14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4322" b="62879"/>
          <a:stretch>
            <a:fillRect/>
          </a:stretch>
        </p:blipFill>
        <p:spPr>
          <a:xfrm>
            <a:off x="117354" y="936184"/>
            <a:ext cx="1796143" cy="176800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79499" y="5498530"/>
            <a:ext cx="12120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2020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48343" y="4132511"/>
            <a:ext cx="14695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детей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8243" y="1133822"/>
            <a:ext cx="18614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5%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образовательных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13654" y="2516669"/>
            <a:ext cx="127819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b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</a:p>
        </p:txBody>
      </p:sp>
      <p:pic>
        <p:nvPicPr>
          <p:cNvPr id="21" name="Рисунок 20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49390" t="66105" r="-5030" b="-4762"/>
          <a:stretch>
            <a:fillRect/>
          </a:stretch>
        </p:blipFill>
        <p:spPr>
          <a:xfrm>
            <a:off x="1952975" y="4025590"/>
            <a:ext cx="1857026" cy="1569667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099429" y="5501451"/>
            <a:ext cx="1419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2021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093217" y="4137556"/>
            <a:ext cx="14751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детей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883110" y="1151876"/>
            <a:ext cx="18483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10%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образовательных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928230" y="5512601"/>
            <a:ext cx="12409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646451" y="1170990"/>
            <a:ext cx="18176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5%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образовательных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08118" y="5523487"/>
            <a:ext cx="141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418168" y="1184269"/>
            <a:ext cx="18070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0%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образовательных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 </a:t>
            </a:r>
          </a:p>
        </p:txBody>
      </p:sp>
      <p:pic>
        <p:nvPicPr>
          <p:cNvPr id="38" name="Рисунок 37" descr="vector-banner-graphics-design-png-3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27864" r="52246" b="34634"/>
          <a:stretch>
            <a:fillRect/>
          </a:stretch>
        </p:blipFill>
        <p:spPr>
          <a:xfrm>
            <a:off x="5559235" y="2295703"/>
            <a:ext cx="1686138" cy="1623153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7149836" y="5537295"/>
            <a:ext cx="15115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103329" y="1176300"/>
            <a:ext cx="19180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5%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образовательных </a:t>
            </a:r>
            <a:b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 </a:t>
            </a:r>
          </a:p>
        </p:txBody>
      </p:sp>
      <p:pic>
        <p:nvPicPr>
          <p:cNvPr id="49" name="Рисунок 48" descr="vector-banner-graphics-design-png-3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27864" r="52246"/>
          <a:stretch>
            <a:fillRect/>
          </a:stretch>
        </p:blipFill>
        <p:spPr>
          <a:xfrm>
            <a:off x="3846109" y="2292518"/>
            <a:ext cx="1730828" cy="3122212"/>
          </a:xfrm>
          <a:prstGeom prst="rect">
            <a:avLst/>
          </a:prstGeom>
        </p:spPr>
      </p:pic>
      <p:pic>
        <p:nvPicPr>
          <p:cNvPr id="50" name="Рисунок 49" descr="vector-banner-graphics-design-png-3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27864" r="52246"/>
          <a:stretch>
            <a:fillRect/>
          </a:stretch>
        </p:blipFill>
        <p:spPr>
          <a:xfrm>
            <a:off x="7219220" y="2333406"/>
            <a:ext cx="1730828" cy="3122212"/>
          </a:xfrm>
          <a:prstGeom prst="rect">
            <a:avLst/>
          </a:prstGeom>
        </p:spPr>
      </p:pic>
      <p:pic>
        <p:nvPicPr>
          <p:cNvPr id="51" name="Рисунок 50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49390" t="66105" r="-5030" b="-4762"/>
          <a:stretch>
            <a:fillRect/>
          </a:stretch>
        </p:blipFill>
        <p:spPr>
          <a:xfrm>
            <a:off x="5372682" y="4044176"/>
            <a:ext cx="1857026" cy="1569667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3882636" y="2516934"/>
            <a:ext cx="139189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45</a:t>
            </a:r>
            <a:b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139618" y="2506052"/>
            <a:ext cx="141762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25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214839" y="4135434"/>
            <a:ext cx="15277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00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детей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359804" y="2536583"/>
            <a:ext cx="137609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75</a:t>
            </a:r>
            <a:b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682252" y="2510301"/>
            <a:ext cx="133186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60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субъектов РФ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531006" y="4132779"/>
            <a:ext cx="14496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350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детей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869474" y="4136495"/>
            <a:ext cx="1471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60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детей</a:t>
            </a:r>
          </a:p>
        </p:txBody>
      </p:sp>
      <p:pic>
        <p:nvPicPr>
          <p:cNvPr id="5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5458" y="6192872"/>
            <a:ext cx="1347324" cy="37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6613" y="6553656"/>
            <a:ext cx="1312283" cy="1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Рисунок 60" descr="pushpin-png-pushpin-png-photos-100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3913" y="-152400"/>
            <a:ext cx="1230089" cy="1230089"/>
          </a:xfrm>
          <a:prstGeom prst="rect">
            <a:avLst/>
          </a:prstGeom>
        </p:spPr>
      </p:pic>
      <p:pic>
        <p:nvPicPr>
          <p:cNvPr id="63" name="Рисунок 62" descr="paper_plane_PNG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57456" y="142195"/>
            <a:ext cx="1006929" cy="793796"/>
          </a:xfrm>
          <a:prstGeom prst="rect">
            <a:avLst/>
          </a:prstGeom>
        </p:spPr>
      </p:pic>
      <p:pic>
        <p:nvPicPr>
          <p:cNvPr id="64" name="Рисунок 63" descr="paper_plane_PNG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47118" y="3520258"/>
            <a:ext cx="560856" cy="442142"/>
          </a:xfrm>
          <a:prstGeom prst="rect">
            <a:avLst/>
          </a:prstGeom>
        </p:spPr>
      </p:pic>
      <p:pic>
        <p:nvPicPr>
          <p:cNvPr id="65" name="Рисунок 64" descr="paper_plane_PNG5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8971" y="6112117"/>
            <a:ext cx="821871" cy="64790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7999"/>
          </a:xfrm>
          <a:prstGeom prst="rect">
            <a:avLst/>
          </a:prstGeom>
        </p:spPr>
      </p:pic>
      <p:pic>
        <p:nvPicPr>
          <p:cNvPr id="9" name="Рисунок 8" descr="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33400" y="2133600"/>
            <a:ext cx="4759613" cy="47244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78131" y="415637"/>
            <a:ext cx="6250378" cy="2079964"/>
          </a:xfrm>
        </p:spPr>
        <p:txBody>
          <a:bodyPr>
            <a:noAutofit/>
          </a:bodyPr>
          <a:lstStyle/>
          <a:p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Цифровая образовательная среда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248268">
            <a:off x="7340544" y="770941"/>
            <a:ext cx="1732786" cy="47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24261">
            <a:off x="7082540" y="413648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61ccb1adfc0bc60bb964c64000f5da88bcab70b3.png"/>
          <p:cNvPicPr>
            <a:picLocks noChangeAspect="1"/>
          </p:cNvPicPr>
          <p:nvPr/>
        </p:nvPicPr>
        <p:blipFill>
          <a:blip r:embed="rId6" cstate="print"/>
          <a:srcRect l="32217" t="20426" b="1549"/>
          <a:stretch>
            <a:fillRect/>
          </a:stretch>
        </p:blipFill>
        <p:spPr>
          <a:xfrm>
            <a:off x="2895600" y="3352800"/>
            <a:ext cx="3982220" cy="3276600"/>
          </a:xfrm>
          <a:prstGeom prst="rect">
            <a:avLst/>
          </a:prstGeom>
        </p:spPr>
      </p:pic>
      <p:pic>
        <p:nvPicPr>
          <p:cNvPr id="7" name="Рисунок 6" descr="hello_html_med90c2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0" y="1600200"/>
            <a:ext cx="2006928" cy="200692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03472" y="2344384"/>
            <a:ext cx="1744131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b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 </a:t>
            </a:r>
            <a:b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№ 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827097" y="1338717"/>
            <a:ext cx="74898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Информация из Паспорта национального проекта «Образование», утв.президиумом Совета </a:t>
            </a:r>
            <a:br>
              <a:rPr lang="en-US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при Президенте РФ по стратегическому развитию </a:t>
            </a:r>
            <a:br>
              <a:rPr lang="en-US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и национальным проектам 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(протокол от 3 сентября 2018 г. № 10).</a:t>
            </a:r>
          </a:p>
          <a:p>
            <a:pPr algn="ctr"/>
            <a:endParaRPr lang="ru-RU" sz="2000" b="1" dirty="0">
              <a:solidFill>
                <a:srgbClr val="C00000"/>
              </a:solidFill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Шаблон с </a:t>
            </a:r>
            <a:r>
              <a:rPr lang="en-US" sz="2000" b="1" dirty="0">
                <a:solidFill>
                  <a:srgbClr val="C00000"/>
                </a:solidFill>
              </a:rPr>
              <a:t>fppt.com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304800"/>
            <a:ext cx="904602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презентации использованы</a:t>
            </a:r>
          </a:p>
        </p:txBody>
      </p: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475" y="4878379"/>
            <a:ext cx="1757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2998" y="5058998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8" descr="42341pp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5158" y="4233103"/>
            <a:ext cx="20193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paper_plane_PNG5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198" y="2896280"/>
            <a:ext cx="2149929" cy="1694861"/>
          </a:xfrm>
          <a:prstGeom prst="rect">
            <a:avLst/>
          </a:prstGeom>
        </p:spPr>
      </p:pic>
      <p:pic>
        <p:nvPicPr>
          <p:cNvPr id="10" name="Рисунок 9" descr="82bb989a54b0916c0e9091f385e139a8-e149995882855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5685" y="3027588"/>
            <a:ext cx="2420981" cy="1326697"/>
          </a:xfrm>
          <a:prstGeom prst="rect">
            <a:avLst/>
          </a:prstGeom>
        </p:spPr>
      </p:pic>
      <p:pic>
        <p:nvPicPr>
          <p:cNvPr id="11" name="Рисунок 10" descr="pushpin-png-pushpin-png-photos-10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30089" cy="12300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1571</TotalTime>
  <Words>250</Words>
  <Application>Microsoft Office PowerPoint</Application>
  <PresentationFormat>Экран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Цифровая образовательная среда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Цифровая образовательная среда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Elena A. Kostina</cp:lastModifiedBy>
  <cp:revision>134</cp:revision>
  <dcterms:created xsi:type="dcterms:W3CDTF">2016-11-18T14:12:19Z</dcterms:created>
  <dcterms:modified xsi:type="dcterms:W3CDTF">2019-04-21T13:11:09Z</dcterms:modified>
</cp:coreProperties>
</file>