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64" r:id="rId2"/>
    <p:sldId id="412" r:id="rId3"/>
    <p:sldId id="401" r:id="rId4"/>
    <p:sldId id="460" r:id="rId5"/>
    <p:sldId id="461" r:id="rId6"/>
    <p:sldId id="462" r:id="rId7"/>
    <p:sldId id="459" r:id="rId8"/>
    <p:sldId id="470" r:id="rId9"/>
    <p:sldId id="420" r:id="rId10"/>
    <p:sldId id="419" r:id="rId11"/>
    <p:sldId id="414" r:id="rId12"/>
    <p:sldId id="445" r:id="rId13"/>
    <p:sldId id="463" r:id="rId14"/>
    <p:sldId id="469" r:id="rId15"/>
    <p:sldId id="455" r:id="rId16"/>
    <p:sldId id="373" r:id="rId17"/>
  </p:sldIdLst>
  <p:sldSz cx="12192000" cy="6858000"/>
  <p:notesSz cx="6797675" cy="98726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227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троганова Д.А." initials="СД" lastIdx="0" clrIdx="0">
    <p:extLst>
      <p:ext uri="{19B8F6BF-5375-455C-9EA6-DF929625EA0E}">
        <p15:presenceInfo xmlns:p15="http://schemas.microsoft.com/office/powerpoint/2012/main" userId="S-1-5-21-1946519835-3947329076-1904122579-2146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88"/>
    <a:srgbClr val="D29F21"/>
    <a:srgbClr val="B0D7DA"/>
    <a:srgbClr val="E0EFF1"/>
    <a:srgbClr val="FFFFFF"/>
    <a:srgbClr val="9BF8FF"/>
    <a:srgbClr val="404040"/>
    <a:srgbClr val="818181"/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30" autoAdjust="0"/>
    <p:restoredTop sz="92323" autoAdjust="0"/>
  </p:normalViewPr>
  <p:slideViewPr>
    <p:cSldViewPr snapToGrid="0" showGuides="1">
      <p:cViewPr varScale="1">
        <p:scale>
          <a:sx n="85" d="100"/>
          <a:sy n="85" d="100"/>
        </p:scale>
        <p:origin x="208" y="928"/>
      </p:cViewPr>
      <p:guideLst>
        <p:guide orient="horz" pos="2092"/>
        <p:guide pos="22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47789133541742E-2"/>
          <c:y val="4.0136372021416872E-2"/>
          <c:w val="0.95052026331578698"/>
          <c:h val="0.746479855296765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г.</c:v>
                </c:pt>
              </c:strCache>
            </c:strRef>
          </c:tx>
          <c:spPr>
            <a:solidFill>
              <a:srgbClr val="D6B15C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22 030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B90-B146-956A-FC7681D6D3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16 307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B90-B146-956A-FC7681D6D3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7 143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B90-B146-956A-FC7681D6D3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Поступило жалоб</c:v>
                </c:pt>
                <c:pt idx="1">
                  <c:v>Жалоб рассмотрено по существу</c:v>
                </c:pt>
                <c:pt idx="2">
                  <c:v>Признано обоснованными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22030</c:v>
                </c:pt>
                <c:pt idx="1">
                  <c:v>16307</c:v>
                </c:pt>
                <c:pt idx="2">
                  <c:v>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DA-484E-AB5A-27C9D5448E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г.</c:v>
                </c:pt>
              </c:strCache>
            </c:strRef>
          </c:tx>
          <c:spPr>
            <a:solidFill>
              <a:srgbClr val="C8C6C2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23 655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B90-B146-956A-FC7681D6D3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10 177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B90-B146-956A-FC7681D6D3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Поступило жалоб</c:v>
                </c:pt>
                <c:pt idx="1">
                  <c:v>Жалоб рассмотрено по существу</c:v>
                </c:pt>
                <c:pt idx="2">
                  <c:v>Признано обоснованными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28138</c:v>
                </c:pt>
                <c:pt idx="1">
                  <c:v>23655</c:v>
                </c:pt>
                <c:pt idx="2">
                  <c:v>10177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DA-484E-AB5A-27C9D5448E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27655440"/>
        <c:axId val="527655984"/>
      </c:barChart>
      <c:valAx>
        <c:axId val="527655984"/>
        <c:scaling>
          <c:orientation val="minMax"/>
        </c:scaling>
        <c:delete val="1"/>
        <c:axPos val="r"/>
        <c:numFmt formatCode="#,##0" sourceLinked="1"/>
        <c:majorTickMark val="out"/>
        <c:minorTickMark val="none"/>
        <c:tickLblPos val="nextTo"/>
        <c:crossAx val="527655440"/>
        <c:crosses val="max"/>
        <c:crossBetween val="between"/>
      </c:valAx>
      <c:catAx>
        <c:axId val="52765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defRPr>
            </a:pPr>
            <a:endParaRPr lang="ru-RU"/>
          </a:p>
        </c:txPr>
        <c:crossAx val="5276559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358433819190723"/>
          <c:y val="0.93247193646903959"/>
          <c:w val="0.29715751840525784"/>
          <c:h val="5.83907751928106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66CAEB6-889A-4D5A-A64D-79A64292FB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8F114F-CF27-4CB8-BB9F-8E5584D7595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F68ADC8-9B1A-46FA-B38D-5C596C686CC2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4691E004-4EBE-4449-A794-3398956D67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DF0AC746-BE3B-4AD0-A721-BF31F9AEE5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76A8E2-C9D4-49F2-B302-523C858DEF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695E00-C123-46A9-B65D-19C478D5FE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428A37C-71D4-4BB5-B098-B81F895A99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333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0E59DB31-A9E7-408B-9507-967B7DAFD2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8A3CC1BE-E353-4E43-828C-6CD38F630B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7D64A50F-EAB4-4E72-AD5E-3460541757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FAD033-2C62-4FDB-B952-03DD18550495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3986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027A45-3872-4D01-BF85-09038D5EB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99EFF-359B-46AF-BB70-68978E5628BB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5AAE9F-FD61-4FF7-9DFF-4196B6FAF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A4C167-C3CC-425E-8E84-25CEFE3A1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0BC1B-5F2C-41F1-AAA9-9636D8A1C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778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1C8844-D76B-46D2-BD0C-70214DAC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789D0-1C04-416D-AE2A-0735DD08A8E3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68814D-D9AF-42D1-B78A-30ECF9F5E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1B22F0-7A2D-46BA-A785-354CF2C35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0D3AA-9008-4EAD-9880-9AA1E7954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188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0F4A7B-73C5-4C93-8DBA-536FF121B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F3034-FB06-4E4F-A313-E77DAA855875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4A598-007C-47BF-93EA-ABEB3515A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FFEBAC-6128-4BD6-81C8-1ED47BF9B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0BD51-8F5D-46C6-A67A-7B4F1DF65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58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95F0AE9-3D41-4A89-BF15-5603F5B45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5F712-BAE9-4DCB-B431-33C688BF3614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5113A0D-22D3-4A03-A779-871CCEC5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BFE132D-7F0C-496F-9852-1780F7529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7D10A-0506-4EA0-8B30-54D0A9D0D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334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4EF56126-CA9E-4617-A991-B6A0720E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A647C-0EFF-448F-9FEE-64353F872480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7BF15388-500E-46E4-BF27-A3C8FD708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0236796A-DCD8-4F11-8FF3-25B959747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44B86-48A5-443F-A1E8-AA5E3A0A0F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616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60F86831-FC28-403C-A47E-67499AABD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C4355-3CC0-4696-82AE-3823C2FFAF35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E9FF0EA3-E25A-4989-AA39-5FDB207C9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953DED09-835A-4BED-B88C-C58D550AA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8A250-31B5-49E2-B607-513F1BCB2F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017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338E7645-AF2F-4CFA-894D-EAA93775E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F6828-C5B2-4F74-829C-D3F3EC3DD95A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7786A8A2-35EF-48E6-858E-64CFE2374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C34B5F6-367F-4D95-A8ED-AA5B627E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970F2-ABCA-4F24-8B3A-4119D0567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96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B3A6E4F-60BF-4B28-B28C-4814A851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7F426-560F-4B82-AA78-1F1AC69EE737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0CE4F03-A3A4-4784-A5E2-1FD412AFF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4DC7442-4F9A-44A4-BF93-6933466E5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79196-94F6-46AA-BD7A-1C6DB96F18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089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600D80D-3C5E-476D-B004-C230D861A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A744D-5EAE-4DBA-9A31-EFF51F05982B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BF591F1-EC98-4DB1-ADC7-C1DDC1415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0A612F9-8A08-4BC2-872A-766B3C86F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2C133-0CEF-4AC2-BB29-4276D3C0D8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716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88A7E9-C70E-4652-A287-728E3A915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F25F0-5204-46E6-A75F-16D5DBEA416A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136755-54F1-4A94-99CD-E02F0CFE5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0DE125-578A-4A62-BCE0-8B23601E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4FAD2-F988-445F-8313-B2F215FE9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411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78BBC0-2913-4180-910A-079D2907C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F14B-E001-4862-9057-ECDD6A03FE03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356591-2B21-49C0-A3F6-FCC006CA2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280ACA-E78E-4240-9272-AF1505CD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DABFB-2F88-4F81-AF10-67FB3FCC07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46244610-9D84-4A4B-A332-1E549367E8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AE73451B-1083-4324-A3C2-3CDF19397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C02222-2E58-4D1A-8110-2941EC241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F5B39E-4B97-4267-89EA-2AC20EA16309}" type="datetimeFigureOut">
              <a:rPr lang="ru-RU"/>
              <a:pPr>
                <a:defRPr/>
              </a:pPr>
              <a:t>12.07.2023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0F34D0-001D-420D-85CC-6C72CD646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1F3012-3CB8-4F30-8353-291FB92A4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B135E0-C645-42E1-ADFA-B52CF13B0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9D13D8-A616-4302-808E-34499F640836}"/>
              </a:ext>
            </a:extLst>
          </p:cNvPr>
          <p:cNvSpPr/>
          <p:nvPr/>
        </p:nvSpPr>
        <p:spPr>
          <a:xfrm>
            <a:off x="0" y="6048375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747AB89-F208-4F9D-AAA6-A83651A1C478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077" name="Рисунок 4">
            <a:extLst>
              <a:ext uri="{FF2B5EF4-FFF2-40B4-BE49-F238E27FC236}">
                <a16:creationId xmlns:a16="http://schemas.microsoft.com/office/drawing/2014/main" id="{11174B09-9874-408E-A0D2-797AA43A3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" t="6348" r="-1215" b="-6348"/>
          <a:stretch>
            <a:fillRect/>
          </a:stretch>
        </p:blipFill>
        <p:spPr bwMode="auto">
          <a:xfrm>
            <a:off x="193326" y="972960"/>
            <a:ext cx="4062708" cy="169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079">
            <a:extLst>
              <a:ext uri="{FF2B5EF4-FFF2-40B4-BE49-F238E27FC236}">
                <a16:creationId xmlns:a16="http://schemas.microsoft.com/office/drawing/2014/main" id="{1E5C09C4-7481-4D6A-96BB-79A10E5AD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81" y="3186433"/>
            <a:ext cx="11679803" cy="167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9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АКТУАЛЬНЫЕ ВОПРОСЫ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ПРАВОПРИМЕНИТЕЛЬНОЙ ПРАКТИКИ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B0A9227-DD3D-4A84-8BAD-BD298405E1F5}"/>
              </a:ext>
            </a:extLst>
          </p:cNvPr>
          <p:cNvCxnSpPr>
            <a:cxnSpLocks/>
          </p:cNvCxnSpPr>
          <p:nvPr/>
        </p:nvCxnSpPr>
        <p:spPr>
          <a:xfrm flipV="1">
            <a:off x="789272" y="4430889"/>
            <a:ext cx="11402728" cy="15895"/>
          </a:xfrm>
          <a:prstGeom prst="line">
            <a:avLst/>
          </a:prstGeom>
          <a:ln w="762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6B52D8FD-0B15-4228-BDAD-60DD11BAE96B}"/>
              </a:ext>
            </a:extLst>
          </p:cNvPr>
          <p:cNvCxnSpPr>
            <a:cxnSpLocks/>
          </p:cNvCxnSpPr>
          <p:nvPr/>
        </p:nvCxnSpPr>
        <p:spPr>
          <a:xfrm>
            <a:off x="0" y="3186433"/>
            <a:ext cx="11280808" cy="28405"/>
          </a:xfrm>
          <a:prstGeom prst="line">
            <a:avLst/>
          </a:prstGeom>
          <a:ln w="762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545925" y="620969"/>
            <a:ext cx="23581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146643"/>
            <a:ext cx="12192000" cy="711357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5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4" y="6113428"/>
            <a:ext cx="1738023" cy="71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265476" y="114720"/>
            <a:ext cx="117418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ЭЛЕКТРОННОЕ ОБЖАЛОВАНИЕ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24000" y="924345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ДИНАМИКА</a:t>
            </a:r>
            <a:r>
              <a:rPr lang="ru-RU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5" dirty="0">
                <a:latin typeface="Arial" panose="020B0604020202020204" pitchFamily="34" charset="0"/>
                <a:cs typeface="Arial" panose="020B0604020202020204" pitchFamily="34" charset="0"/>
              </a:rPr>
              <a:t>ПОСТУПЛЕНИЯ</a:t>
            </a:r>
            <a:r>
              <a:rPr lang="ru-RU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5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5" dirty="0">
                <a:latin typeface="Arial" panose="020B0604020202020204" pitchFamily="34" charset="0"/>
                <a:cs typeface="Arial" panose="020B0604020202020204" pitchFamily="34" charset="0"/>
              </a:rPr>
              <a:t>РЕЗУЛЬТАТОВ</a:t>
            </a:r>
            <a:r>
              <a:rPr lang="ru-RU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5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РАССМОТРЕНИЯ</a:t>
            </a:r>
            <a:r>
              <a:rPr lang="ru-RU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ЖАЛОБ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ru-RU" b="1" spc="-5" dirty="0">
                <a:latin typeface="Arial" panose="020B0604020202020204" pitchFamily="34" charset="0"/>
                <a:cs typeface="Arial" panose="020B0604020202020204" pitchFamily="34" charset="0"/>
              </a:rPr>
              <a:t>ОРГАНАМИ</a:t>
            </a:r>
            <a:r>
              <a:rPr lang="ru-RU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5" dirty="0">
                <a:latin typeface="Arial" panose="020B0604020202020204" pitchFamily="34" charset="0"/>
                <a:cs typeface="Arial" panose="020B0604020202020204" pitchFamily="34" charset="0"/>
              </a:rPr>
              <a:t>ФАС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ru-RU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="1" spc="10" dirty="0"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en-US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10" dirty="0">
                <a:latin typeface="Arial" panose="020B0604020202020204" pitchFamily="34" charset="0"/>
                <a:cs typeface="Arial" panose="020B0604020202020204" pitchFamily="34" charset="0"/>
              </a:rPr>
              <a:t>ПОЛУГОДИИ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ru-RU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b="1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ru-RU" b="1" spc="-5" dirty="0">
                <a:latin typeface="Arial" panose="020B0604020202020204" pitchFamily="34" charset="0"/>
                <a:cs typeface="Arial" panose="020B0604020202020204" pitchFamily="34" charset="0"/>
              </a:rPr>
              <a:t> ГОДА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2"/>
          <p:cNvSpPr txBox="1"/>
          <p:nvPr/>
        </p:nvSpPr>
        <p:spPr>
          <a:xfrm>
            <a:off x="6550486" y="2062331"/>
            <a:ext cx="5078134" cy="1331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величение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spc="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spc="5" dirty="0">
                <a:latin typeface="Arial" panose="020B0604020202020204" pitchFamily="34" charset="0"/>
                <a:cs typeface="Arial" panose="020B0604020202020204" pitchFamily="34" charset="0"/>
              </a:rPr>
              <a:t>полугодии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1400" spc="-1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spc="5" dirty="0">
                <a:latin typeface="Arial" panose="020B0604020202020204" pitchFamily="34" charset="0"/>
                <a:cs typeface="Arial" panose="020B0604020202020204" pitchFamily="34" charset="0"/>
              </a:rPr>
              <a:t>рассмотренных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жалоб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сравнению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ом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связано,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в</a:t>
            </a:r>
            <a:r>
              <a:rPr sz="1400" spc="4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том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числе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следующим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- рост числа размещенных извещений;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значительное сокращение числа возвращенных жалоб (4 209 жалобы в 2022 году против 2 346 жалоб в 2023).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3"/>
          <p:cNvSpPr/>
          <p:nvPr/>
        </p:nvSpPr>
        <p:spPr>
          <a:xfrm>
            <a:off x="6092031" y="2116674"/>
            <a:ext cx="275874" cy="269872"/>
          </a:xfrm>
          <a:custGeom>
            <a:avLst/>
            <a:gdLst/>
            <a:ahLst/>
            <a:cxnLst/>
            <a:rect l="l" t="t" r="r" b="b"/>
            <a:pathLst>
              <a:path w="274320" h="287019">
                <a:moveTo>
                  <a:pt x="137541" y="0"/>
                </a:moveTo>
                <a:lnTo>
                  <a:pt x="130301" y="761"/>
                </a:lnTo>
                <a:lnTo>
                  <a:pt x="123063" y="1142"/>
                </a:lnTo>
                <a:lnTo>
                  <a:pt x="116204" y="2031"/>
                </a:lnTo>
                <a:lnTo>
                  <a:pt x="109600" y="3175"/>
                </a:lnTo>
                <a:lnTo>
                  <a:pt x="102743" y="5206"/>
                </a:lnTo>
                <a:lnTo>
                  <a:pt x="96266" y="6730"/>
                </a:lnTo>
                <a:lnTo>
                  <a:pt x="90170" y="8762"/>
                </a:lnTo>
                <a:lnTo>
                  <a:pt x="83693" y="11556"/>
                </a:lnTo>
                <a:lnTo>
                  <a:pt x="77977" y="14731"/>
                </a:lnTo>
                <a:lnTo>
                  <a:pt x="71881" y="17906"/>
                </a:lnTo>
                <a:lnTo>
                  <a:pt x="40512" y="42290"/>
                </a:lnTo>
                <a:lnTo>
                  <a:pt x="35560" y="47370"/>
                </a:lnTo>
                <a:lnTo>
                  <a:pt x="27178" y="57784"/>
                </a:lnTo>
                <a:lnTo>
                  <a:pt x="23368" y="63372"/>
                </a:lnTo>
                <a:lnTo>
                  <a:pt x="19431" y="69341"/>
                </a:lnTo>
                <a:lnTo>
                  <a:pt x="16763" y="75310"/>
                </a:lnTo>
                <a:lnTo>
                  <a:pt x="13335" y="81660"/>
                </a:lnTo>
                <a:lnTo>
                  <a:pt x="10668" y="88010"/>
                </a:lnTo>
                <a:lnTo>
                  <a:pt x="8382" y="94487"/>
                </a:lnTo>
                <a:lnTo>
                  <a:pt x="6096" y="100837"/>
                </a:lnTo>
                <a:lnTo>
                  <a:pt x="4572" y="107950"/>
                </a:lnTo>
                <a:lnTo>
                  <a:pt x="2667" y="115188"/>
                </a:lnTo>
                <a:lnTo>
                  <a:pt x="1524" y="121538"/>
                </a:lnTo>
                <a:lnTo>
                  <a:pt x="762" y="129158"/>
                </a:lnTo>
                <a:lnTo>
                  <a:pt x="0" y="143509"/>
                </a:lnTo>
                <a:lnTo>
                  <a:pt x="762" y="158241"/>
                </a:lnTo>
                <a:lnTo>
                  <a:pt x="1524" y="165734"/>
                </a:lnTo>
                <a:lnTo>
                  <a:pt x="2667" y="172592"/>
                </a:lnTo>
                <a:lnTo>
                  <a:pt x="4572" y="179323"/>
                </a:lnTo>
                <a:lnTo>
                  <a:pt x="6096" y="186054"/>
                </a:lnTo>
                <a:lnTo>
                  <a:pt x="8382" y="192912"/>
                </a:lnTo>
                <a:lnTo>
                  <a:pt x="10668" y="199643"/>
                </a:lnTo>
                <a:lnTo>
                  <a:pt x="13335" y="205612"/>
                </a:lnTo>
                <a:lnTo>
                  <a:pt x="16763" y="211962"/>
                </a:lnTo>
                <a:lnTo>
                  <a:pt x="19431" y="217931"/>
                </a:lnTo>
                <a:lnTo>
                  <a:pt x="23368" y="223519"/>
                </a:lnTo>
                <a:lnTo>
                  <a:pt x="27178" y="229488"/>
                </a:lnTo>
                <a:lnTo>
                  <a:pt x="35560" y="239902"/>
                </a:lnTo>
                <a:lnTo>
                  <a:pt x="40512" y="244728"/>
                </a:lnTo>
                <a:lnTo>
                  <a:pt x="45085" y="249808"/>
                </a:lnTo>
                <a:lnTo>
                  <a:pt x="50037" y="254253"/>
                </a:lnTo>
                <a:lnTo>
                  <a:pt x="54991" y="258571"/>
                </a:lnTo>
                <a:lnTo>
                  <a:pt x="60706" y="262635"/>
                </a:lnTo>
                <a:lnTo>
                  <a:pt x="66040" y="265810"/>
                </a:lnTo>
                <a:lnTo>
                  <a:pt x="71881" y="269366"/>
                </a:lnTo>
                <a:lnTo>
                  <a:pt x="77977" y="272541"/>
                </a:lnTo>
                <a:lnTo>
                  <a:pt x="83693" y="275716"/>
                </a:lnTo>
                <a:lnTo>
                  <a:pt x="90170" y="278129"/>
                </a:lnTo>
                <a:lnTo>
                  <a:pt x="96266" y="280542"/>
                </a:lnTo>
                <a:lnTo>
                  <a:pt x="102743" y="282066"/>
                </a:lnTo>
                <a:lnTo>
                  <a:pt x="109600" y="284098"/>
                </a:lnTo>
                <a:lnTo>
                  <a:pt x="116204" y="285368"/>
                </a:lnTo>
                <a:lnTo>
                  <a:pt x="123063" y="286130"/>
                </a:lnTo>
                <a:lnTo>
                  <a:pt x="130301" y="286511"/>
                </a:lnTo>
                <a:lnTo>
                  <a:pt x="144018" y="286511"/>
                </a:lnTo>
                <a:lnTo>
                  <a:pt x="151256" y="286130"/>
                </a:lnTo>
                <a:lnTo>
                  <a:pt x="158115" y="285368"/>
                </a:lnTo>
                <a:lnTo>
                  <a:pt x="164719" y="284098"/>
                </a:lnTo>
                <a:lnTo>
                  <a:pt x="171576" y="282066"/>
                </a:lnTo>
                <a:lnTo>
                  <a:pt x="178053" y="280542"/>
                </a:lnTo>
                <a:lnTo>
                  <a:pt x="184530" y="278129"/>
                </a:lnTo>
                <a:lnTo>
                  <a:pt x="190626" y="275716"/>
                </a:lnTo>
                <a:lnTo>
                  <a:pt x="202819" y="269366"/>
                </a:lnTo>
                <a:lnTo>
                  <a:pt x="208279" y="265810"/>
                </a:lnTo>
                <a:lnTo>
                  <a:pt x="214375" y="262635"/>
                </a:lnTo>
                <a:lnTo>
                  <a:pt x="219328" y="258571"/>
                </a:lnTo>
                <a:lnTo>
                  <a:pt x="224663" y="254253"/>
                </a:lnTo>
                <a:lnTo>
                  <a:pt x="229235" y="249808"/>
                </a:lnTo>
                <a:lnTo>
                  <a:pt x="254889" y="217931"/>
                </a:lnTo>
                <a:lnTo>
                  <a:pt x="260985" y="205612"/>
                </a:lnTo>
                <a:lnTo>
                  <a:pt x="264032" y="199643"/>
                </a:lnTo>
                <a:lnTo>
                  <a:pt x="265938" y="192912"/>
                </a:lnTo>
                <a:lnTo>
                  <a:pt x="266615" y="190880"/>
                </a:lnTo>
                <a:lnTo>
                  <a:pt x="108076" y="190880"/>
                </a:lnTo>
                <a:lnTo>
                  <a:pt x="76073" y="159384"/>
                </a:lnTo>
                <a:lnTo>
                  <a:pt x="74929" y="155828"/>
                </a:lnTo>
                <a:lnTo>
                  <a:pt x="75311" y="154177"/>
                </a:lnTo>
                <a:lnTo>
                  <a:pt x="76073" y="152272"/>
                </a:lnTo>
                <a:lnTo>
                  <a:pt x="77977" y="151383"/>
                </a:lnTo>
                <a:lnTo>
                  <a:pt x="79501" y="151002"/>
                </a:lnTo>
                <a:lnTo>
                  <a:pt x="137623" y="151002"/>
                </a:lnTo>
                <a:lnTo>
                  <a:pt x="191770" y="98425"/>
                </a:lnTo>
                <a:lnTo>
                  <a:pt x="193294" y="96773"/>
                </a:lnTo>
                <a:lnTo>
                  <a:pt x="266760" y="96773"/>
                </a:lnTo>
                <a:lnTo>
                  <a:pt x="265938" y="94487"/>
                </a:lnTo>
                <a:lnTo>
                  <a:pt x="247142" y="57784"/>
                </a:lnTo>
                <a:lnTo>
                  <a:pt x="243331" y="52577"/>
                </a:lnTo>
                <a:lnTo>
                  <a:pt x="239141" y="47370"/>
                </a:lnTo>
                <a:lnTo>
                  <a:pt x="234569" y="42290"/>
                </a:lnTo>
                <a:lnTo>
                  <a:pt x="229235" y="37464"/>
                </a:lnTo>
                <a:lnTo>
                  <a:pt x="224663" y="33019"/>
                </a:lnTo>
                <a:lnTo>
                  <a:pt x="190626" y="11556"/>
                </a:lnTo>
                <a:lnTo>
                  <a:pt x="171576" y="5206"/>
                </a:lnTo>
                <a:lnTo>
                  <a:pt x="164719" y="3175"/>
                </a:lnTo>
                <a:lnTo>
                  <a:pt x="158115" y="2031"/>
                </a:lnTo>
                <a:lnTo>
                  <a:pt x="151256" y="1142"/>
                </a:lnTo>
                <a:lnTo>
                  <a:pt x="144018" y="761"/>
                </a:lnTo>
                <a:lnTo>
                  <a:pt x="137541" y="0"/>
                </a:lnTo>
                <a:close/>
              </a:path>
              <a:path w="274320" h="287019">
                <a:moveTo>
                  <a:pt x="266760" y="96773"/>
                </a:moveTo>
                <a:lnTo>
                  <a:pt x="196723" y="96773"/>
                </a:lnTo>
                <a:lnTo>
                  <a:pt x="198247" y="98425"/>
                </a:lnTo>
                <a:lnTo>
                  <a:pt x="199390" y="100075"/>
                </a:lnTo>
                <a:lnTo>
                  <a:pt x="199390" y="101600"/>
                </a:lnTo>
                <a:lnTo>
                  <a:pt x="199009" y="103631"/>
                </a:lnTo>
                <a:lnTo>
                  <a:pt x="198247" y="104775"/>
                </a:lnTo>
                <a:lnTo>
                  <a:pt x="111505" y="189229"/>
                </a:lnTo>
                <a:lnTo>
                  <a:pt x="109981" y="190118"/>
                </a:lnTo>
                <a:lnTo>
                  <a:pt x="108076" y="190880"/>
                </a:lnTo>
                <a:lnTo>
                  <a:pt x="266615" y="190880"/>
                </a:lnTo>
                <a:lnTo>
                  <a:pt x="274279" y="151383"/>
                </a:lnTo>
                <a:lnTo>
                  <a:pt x="274320" y="136270"/>
                </a:lnTo>
                <a:lnTo>
                  <a:pt x="273557" y="129158"/>
                </a:lnTo>
                <a:lnTo>
                  <a:pt x="272796" y="121538"/>
                </a:lnTo>
                <a:lnTo>
                  <a:pt x="272034" y="115188"/>
                </a:lnTo>
                <a:lnTo>
                  <a:pt x="270128" y="107950"/>
                </a:lnTo>
                <a:lnTo>
                  <a:pt x="268224" y="100837"/>
                </a:lnTo>
                <a:lnTo>
                  <a:pt x="266760" y="96773"/>
                </a:lnTo>
                <a:close/>
              </a:path>
              <a:path w="274320" h="287019">
                <a:moveTo>
                  <a:pt x="137623" y="151002"/>
                </a:moveTo>
                <a:lnTo>
                  <a:pt x="79501" y="151002"/>
                </a:lnTo>
                <a:lnTo>
                  <a:pt x="81406" y="151383"/>
                </a:lnTo>
                <a:lnTo>
                  <a:pt x="82930" y="152272"/>
                </a:lnTo>
                <a:lnTo>
                  <a:pt x="108457" y="179323"/>
                </a:lnTo>
                <a:lnTo>
                  <a:pt x="137623" y="151002"/>
                </a:lnTo>
                <a:close/>
              </a:path>
            </a:pathLst>
          </a:custGeom>
          <a:solidFill>
            <a:srgbClr val="007D87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9"/>
          <p:cNvSpPr txBox="1"/>
          <p:nvPr/>
        </p:nvSpPr>
        <p:spPr>
          <a:xfrm>
            <a:off x="6550486" y="4024701"/>
            <a:ext cx="5058337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0"/>
              </a:spcBef>
            </a:pP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полугодии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обоснованными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(в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том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числе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частично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признаны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10 177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жалоб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(4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%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рассмотренных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жалоб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по сравнению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spc="5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ом – 7 143</a:t>
            </a:r>
            <a:r>
              <a:rPr sz="1400" spc="2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жа</a:t>
            </a:r>
            <a:r>
              <a:rPr lang="ru-RU"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лобы</a:t>
            </a:r>
            <a:r>
              <a:rPr lang="ru-RU" sz="1400" spc="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r>
              <a:rPr sz="1400" spc="2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sz="1400" spc="2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" dirty="0" err="1"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ru-RU" sz="1400" spc="-5" dirty="0">
                <a:latin typeface="Arial" panose="020B0604020202020204" pitchFamily="34" charset="0"/>
                <a:cs typeface="Arial" panose="020B0604020202020204" pitchFamily="34" charset="0"/>
              </a:rPr>
              <a:t> рассмотренных жалоб). </a:t>
            </a:r>
          </a:p>
          <a:p>
            <a:pPr marL="12700" marR="5080" algn="just">
              <a:spcBef>
                <a:spcPts val="0"/>
              </a:spcBef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13"/>
          <p:cNvSpPr/>
          <p:nvPr/>
        </p:nvSpPr>
        <p:spPr>
          <a:xfrm>
            <a:off x="6070318" y="4071180"/>
            <a:ext cx="297587" cy="265302"/>
          </a:xfrm>
          <a:custGeom>
            <a:avLst/>
            <a:gdLst/>
            <a:ahLst/>
            <a:cxnLst/>
            <a:rect l="l" t="t" r="r" b="b"/>
            <a:pathLst>
              <a:path w="295909" h="285114">
                <a:moveTo>
                  <a:pt x="148209" y="0"/>
                </a:moveTo>
                <a:lnTo>
                  <a:pt x="140462" y="761"/>
                </a:lnTo>
                <a:lnTo>
                  <a:pt x="132587" y="1142"/>
                </a:lnTo>
                <a:lnTo>
                  <a:pt x="125221" y="2031"/>
                </a:lnTo>
                <a:lnTo>
                  <a:pt x="118237" y="3174"/>
                </a:lnTo>
                <a:lnTo>
                  <a:pt x="110743" y="5206"/>
                </a:lnTo>
                <a:lnTo>
                  <a:pt x="103759" y="6730"/>
                </a:lnTo>
                <a:lnTo>
                  <a:pt x="65532" y="24510"/>
                </a:lnTo>
                <a:lnTo>
                  <a:pt x="43687" y="42036"/>
                </a:lnTo>
                <a:lnTo>
                  <a:pt x="38353" y="47116"/>
                </a:lnTo>
                <a:lnTo>
                  <a:pt x="29210" y="57530"/>
                </a:lnTo>
                <a:lnTo>
                  <a:pt x="25146" y="62991"/>
                </a:lnTo>
                <a:lnTo>
                  <a:pt x="20954" y="68960"/>
                </a:lnTo>
                <a:lnTo>
                  <a:pt x="18161" y="74929"/>
                </a:lnTo>
                <a:lnTo>
                  <a:pt x="14350" y="81279"/>
                </a:lnTo>
                <a:lnTo>
                  <a:pt x="11557" y="87629"/>
                </a:lnTo>
                <a:lnTo>
                  <a:pt x="9016" y="93979"/>
                </a:lnTo>
                <a:lnTo>
                  <a:pt x="6603" y="100329"/>
                </a:lnTo>
                <a:lnTo>
                  <a:pt x="4952" y="107441"/>
                </a:lnTo>
                <a:lnTo>
                  <a:pt x="2921" y="114553"/>
                </a:lnTo>
                <a:lnTo>
                  <a:pt x="1650" y="120903"/>
                </a:lnTo>
                <a:lnTo>
                  <a:pt x="762" y="128396"/>
                </a:lnTo>
                <a:lnTo>
                  <a:pt x="0" y="142747"/>
                </a:lnTo>
                <a:lnTo>
                  <a:pt x="762" y="157352"/>
                </a:lnTo>
                <a:lnTo>
                  <a:pt x="1650" y="164845"/>
                </a:lnTo>
                <a:lnTo>
                  <a:pt x="2921" y="171576"/>
                </a:lnTo>
                <a:lnTo>
                  <a:pt x="4952" y="178307"/>
                </a:lnTo>
                <a:lnTo>
                  <a:pt x="6603" y="185165"/>
                </a:lnTo>
                <a:lnTo>
                  <a:pt x="9016" y="191896"/>
                </a:lnTo>
                <a:lnTo>
                  <a:pt x="11557" y="198627"/>
                </a:lnTo>
                <a:lnTo>
                  <a:pt x="14350" y="204469"/>
                </a:lnTo>
                <a:lnTo>
                  <a:pt x="18161" y="210819"/>
                </a:lnTo>
                <a:lnTo>
                  <a:pt x="20954" y="216788"/>
                </a:lnTo>
                <a:lnTo>
                  <a:pt x="25146" y="222376"/>
                </a:lnTo>
                <a:lnTo>
                  <a:pt x="29210" y="228345"/>
                </a:lnTo>
                <a:lnTo>
                  <a:pt x="33782" y="233425"/>
                </a:lnTo>
                <a:lnTo>
                  <a:pt x="38353" y="238632"/>
                </a:lnTo>
                <a:lnTo>
                  <a:pt x="43687" y="243331"/>
                </a:lnTo>
                <a:lnTo>
                  <a:pt x="48640" y="248538"/>
                </a:lnTo>
                <a:lnTo>
                  <a:pt x="53975" y="252856"/>
                </a:lnTo>
                <a:lnTo>
                  <a:pt x="59309" y="257301"/>
                </a:lnTo>
                <a:lnTo>
                  <a:pt x="65532" y="261238"/>
                </a:lnTo>
                <a:lnTo>
                  <a:pt x="71247" y="264413"/>
                </a:lnTo>
                <a:lnTo>
                  <a:pt x="77470" y="267969"/>
                </a:lnTo>
                <a:lnTo>
                  <a:pt x="83946" y="271144"/>
                </a:lnTo>
                <a:lnTo>
                  <a:pt x="90169" y="274319"/>
                </a:lnTo>
                <a:lnTo>
                  <a:pt x="97155" y="276605"/>
                </a:lnTo>
                <a:lnTo>
                  <a:pt x="103759" y="279018"/>
                </a:lnTo>
                <a:lnTo>
                  <a:pt x="110743" y="280669"/>
                </a:lnTo>
                <a:lnTo>
                  <a:pt x="118237" y="282574"/>
                </a:lnTo>
                <a:lnTo>
                  <a:pt x="125221" y="283844"/>
                </a:lnTo>
                <a:lnTo>
                  <a:pt x="132587" y="284606"/>
                </a:lnTo>
                <a:lnTo>
                  <a:pt x="140462" y="284987"/>
                </a:lnTo>
                <a:lnTo>
                  <a:pt x="155193" y="284987"/>
                </a:lnTo>
                <a:lnTo>
                  <a:pt x="163067" y="284606"/>
                </a:lnTo>
                <a:lnTo>
                  <a:pt x="170434" y="283844"/>
                </a:lnTo>
                <a:lnTo>
                  <a:pt x="177418" y="282574"/>
                </a:lnTo>
                <a:lnTo>
                  <a:pt x="184912" y="280669"/>
                </a:lnTo>
                <a:lnTo>
                  <a:pt x="191896" y="279018"/>
                </a:lnTo>
                <a:lnTo>
                  <a:pt x="205486" y="274319"/>
                </a:lnTo>
                <a:lnTo>
                  <a:pt x="218693" y="267969"/>
                </a:lnTo>
                <a:lnTo>
                  <a:pt x="224409" y="264413"/>
                </a:lnTo>
                <a:lnTo>
                  <a:pt x="231012" y="261238"/>
                </a:lnTo>
                <a:lnTo>
                  <a:pt x="262255" y="233425"/>
                </a:lnTo>
                <a:lnTo>
                  <a:pt x="281305" y="204469"/>
                </a:lnTo>
                <a:lnTo>
                  <a:pt x="284480" y="198627"/>
                </a:lnTo>
                <a:lnTo>
                  <a:pt x="286638" y="191896"/>
                </a:lnTo>
                <a:lnTo>
                  <a:pt x="287367" y="189864"/>
                </a:lnTo>
                <a:lnTo>
                  <a:pt x="116586" y="189864"/>
                </a:lnTo>
                <a:lnTo>
                  <a:pt x="81914" y="158495"/>
                </a:lnTo>
                <a:lnTo>
                  <a:pt x="80645" y="154939"/>
                </a:lnTo>
                <a:lnTo>
                  <a:pt x="81152" y="153415"/>
                </a:lnTo>
                <a:lnTo>
                  <a:pt x="81914" y="151383"/>
                </a:lnTo>
                <a:lnTo>
                  <a:pt x="83946" y="150621"/>
                </a:lnTo>
                <a:lnTo>
                  <a:pt x="85597" y="150240"/>
                </a:lnTo>
                <a:lnTo>
                  <a:pt x="148315" y="150240"/>
                </a:lnTo>
                <a:lnTo>
                  <a:pt x="206756" y="97916"/>
                </a:lnTo>
                <a:lnTo>
                  <a:pt x="208407" y="96265"/>
                </a:lnTo>
                <a:lnTo>
                  <a:pt x="287507" y="96265"/>
                </a:lnTo>
                <a:lnTo>
                  <a:pt x="286638" y="93979"/>
                </a:lnTo>
                <a:lnTo>
                  <a:pt x="266445" y="57530"/>
                </a:lnTo>
                <a:lnTo>
                  <a:pt x="262255" y="52323"/>
                </a:lnTo>
                <a:lnTo>
                  <a:pt x="257810" y="47116"/>
                </a:lnTo>
                <a:lnTo>
                  <a:pt x="252857" y="42036"/>
                </a:lnTo>
                <a:lnTo>
                  <a:pt x="247014" y="37210"/>
                </a:lnTo>
                <a:lnTo>
                  <a:pt x="242062" y="32892"/>
                </a:lnTo>
                <a:lnTo>
                  <a:pt x="231012" y="24510"/>
                </a:lnTo>
                <a:lnTo>
                  <a:pt x="224409" y="20954"/>
                </a:lnTo>
                <a:lnTo>
                  <a:pt x="218693" y="17779"/>
                </a:lnTo>
                <a:lnTo>
                  <a:pt x="184912" y="5206"/>
                </a:lnTo>
                <a:lnTo>
                  <a:pt x="177418" y="3174"/>
                </a:lnTo>
                <a:lnTo>
                  <a:pt x="170434" y="2031"/>
                </a:lnTo>
                <a:lnTo>
                  <a:pt x="163067" y="1142"/>
                </a:lnTo>
                <a:lnTo>
                  <a:pt x="155193" y="761"/>
                </a:lnTo>
                <a:lnTo>
                  <a:pt x="148209" y="0"/>
                </a:lnTo>
                <a:close/>
              </a:path>
              <a:path w="295909" h="285114">
                <a:moveTo>
                  <a:pt x="287507" y="96265"/>
                </a:moveTo>
                <a:lnTo>
                  <a:pt x="212089" y="96265"/>
                </a:lnTo>
                <a:lnTo>
                  <a:pt x="213740" y="97916"/>
                </a:lnTo>
                <a:lnTo>
                  <a:pt x="214884" y="99440"/>
                </a:lnTo>
                <a:lnTo>
                  <a:pt x="214884" y="101091"/>
                </a:lnTo>
                <a:lnTo>
                  <a:pt x="214503" y="102996"/>
                </a:lnTo>
                <a:lnTo>
                  <a:pt x="213740" y="104266"/>
                </a:lnTo>
                <a:lnTo>
                  <a:pt x="120268" y="188213"/>
                </a:lnTo>
                <a:lnTo>
                  <a:pt x="118617" y="189102"/>
                </a:lnTo>
                <a:lnTo>
                  <a:pt x="116586" y="189864"/>
                </a:lnTo>
                <a:lnTo>
                  <a:pt x="287367" y="189864"/>
                </a:lnTo>
                <a:lnTo>
                  <a:pt x="289052" y="185165"/>
                </a:lnTo>
                <a:lnTo>
                  <a:pt x="291084" y="178307"/>
                </a:lnTo>
                <a:lnTo>
                  <a:pt x="293242" y="171576"/>
                </a:lnTo>
                <a:lnTo>
                  <a:pt x="294005" y="164845"/>
                </a:lnTo>
                <a:lnTo>
                  <a:pt x="294934" y="156971"/>
                </a:lnTo>
                <a:lnTo>
                  <a:pt x="295533" y="151383"/>
                </a:lnTo>
                <a:lnTo>
                  <a:pt x="295656" y="135508"/>
                </a:lnTo>
                <a:lnTo>
                  <a:pt x="294893" y="128396"/>
                </a:lnTo>
                <a:lnTo>
                  <a:pt x="293242" y="114553"/>
                </a:lnTo>
                <a:lnTo>
                  <a:pt x="291084" y="107441"/>
                </a:lnTo>
                <a:lnTo>
                  <a:pt x="289052" y="100329"/>
                </a:lnTo>
                <a:lnTo>
                  <a:pt x="287507" y="96265"/>
                </a:lnTo>
                <a:close/>
              </a:path>
              <a:path w="295909" h="285114">
                <a:moveTo>
                  <a:pt x="148315" y="150240"/>
                </a:moveTo>
                <a:lnTo>
                  <a:pt x="85597" y="150240"/>
                </a:lnTo>
                <a:lnTo>
                  <a:pt x="87757" y="150621"/>
                </a:lnTo>
                <a:lnTo>
                  <a:pt x="89408" y="151383"/>
                </a:lnTo>
                <a:lnTo>
                  <a:pt x="116966" y="178307"/>
                </a:lnTo>
                <a:lnTo>
                  <a:pt x="148315" y="150240"/>
                </a:lnTo>
                <a:close/>
              </a:path>
            </a:pathLst>
          </a:custGeom>
          <a:solidFill>
            <a:srgbClr val="007D87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1BEFA44-2846-422D-CD64-0CB3DECC5844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ABDD144F-ED76-4B0E-7A81-27EEC37DC4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682095"/>
              </p:ext>
            </p:extLst>
          </p:nvPr>
        </p:nvGraphicFramePr>
        <p:xfrm>
          <a:off x="212959" y="1657629"/>
          <a:ext cx="6006152" cy="4390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6058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65171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35827" y="12802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ВЫЯВЛЯЕМЫЕ НАРУШЕНИЯ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912277BB-0B72-4226-9B93-12A805EF0D56}"/>
              </a:ext>
            </a:extLst>
          </p:cNvPr>
          <p:cNvSpPr/>
          <p:nvPr/>
        </p:nvSpPr>
        <p:spPr>
          <a:xfrm>
            <a:off x="1197908" y="1559830"/>
            <a:ext cx="10689292" cy="430887"/>
          </a:xfrm>
          <a:prstGeom prst="rect">
            <a:avLst/>
          </a:prstGeom>
          <a:noFill/>
        </p:spPr>
        <p:txBody>
          <a:bodyPr wrap="square" lIns="0" anchor="t">
            <a:spAutoFit/>
          </a:bodyPr>
          <a:lstStyle/>
          <a:p>
            <a:pPr lvl="0" algn="just" defTabSz="457200" eaLnBrk="1" fontAlgn="auto" hangingPunct="1">
              <a:spcBef>
                <a:spcPts val="0"/>
              </a:spcBef>
              <a:spcAft>
                <a:spcPts val="554"/>
              </a:spcAft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Ненадлежащий порядок размещения информации в ЕИС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21847219-EA44-4125-B784-BBD0907DB563}"/>
              </a:ext>
            </a:extLst>
          </p:cNvPr>
          <p:cNvSpPr/>
          <p:nvPr/>
        </p:nvSpPr>
        <p:spPr>
          <a:xfrm>
            <a:off x="1197908" y="2246541"/>
            <a:ext cx="10689292" cy="430887"/>
          </a:xfrm>
          <a:prstGeom prst="rect">
            <a:avLst/>
          </a:prstGeom>
          <a:noFill/>
        </p:spPr>
        <p:txBody>
          <a:bodyPr wrap="square" lIns="0" anchor="t">
            <a:spAutoFit/>
          </a:bodyPr>
          <a:lstStyle/>
          <a:p>
            <a:pPr algn="just" defTabSz="457200">
              <a:spcAft>
                <a:spcPts val="554"/>
              </a:spcAft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в порядке отбора участников</a:t>
            </a:r>
          </a:p>
        </p:txBody>
      </p:sp>
      <p:pic>
        <p:nvPicPr>
          <p:cNvPr id="73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Нашивка 74"/>
          <p:cNvSpPr/>
          <p:nvPr/>
        </p:nvSpPr>
        <p:spPr>
          <a:xfrm>
            <a:off x="592615" y="1610736"/>
            <a:ext cx="405174" cy="29829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6" name="Нашивка 75"/>
          <p:cNvSpPr/>
          <p:nvPr/>
        </p:nvSpPr>
        <p:spPr>
          <a:xfrm>
            <a:off x="592615" y="2297447"/>
            <a:ext cx="405174" cy="29829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592615" y="2984158"/>
            <a:ext cx="405174" cy="29829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9916" y="3706303"/>
            <a:ext cx="97013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рассмотрения жалоб и проведения плановых и внеплановых проверок ФАС России выявлено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15 815 нарушений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которых большая часть нарушений выявлена в порядке оценки заявок участников закупок, а также установлении ненадлежащих требований к участникам закупок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0" y="926974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ru-RU" altLang="ru-RU" sz="22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Типичные нарушения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0" y="1295160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A20DA75-2131-B1E9-7B92-F7EC11E74AFD}"/>
              </a:ext>
            </a:extLst>
          </p:cNvPr>
          <p:cNvSpPr/>
          <p:nvPr/>
        </p:nvSpPr>
        <p:spPr>
          <a:xfrm>
            <a:off x="1197908" y="2887931"/>
            <a:ext cx="10689292" cy="430887"/>
          </a:xfrm>
          <a:prstGeom prst="rect">
            <a:avLst/>
          </a:prstGeom>
          <a:noFill/>
        </p:spPr>
        <p:txBody>
          <a:bodyPr wrap="square" lIns="0" anchor="t">
            <a:spAutoFit/>
          </a:bodyPr>
          <a:lstStyle/>
          <a:p>
            <a:pPr algn="just" defTabSz="457200">
              <a:spcAft>
                <a:spcPts val="554"/>
              </a:spcAft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Ненадлежащим образом установлены требования к участникам закупки 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8C20CBB-0B8B-7E87-DA7C-910825DEB1E5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50160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5995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35827" y="12802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</a:t>
            </a:r>
          </a:p>
        </p:txBody>
      </p:sp>
      <p:pic>
        <p:nvPicPr>
          <p:cNvPr id="73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Нашивка 18"/>
          <p:cNvSpPr/>
          <p:nvPr/>
        </p:nvSpPr>
        <p:spPr>
          <a:xfrm>
            <a:off x="456433" y="2409960"/>
            <a:ext cx="568917" cy="41578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0258" y="2120881"/>
            <a:ext cx="101097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целях обеспечения конкуренции заказчик должен устанавливать требования к участникам закупки о наличии членства в саморегулируемой организации, область регулирования которой соотносится с результатом работ, являющихся объектом закупки: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закупка работ «под ключ» - членство в СРО в области строительства;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закупка работ по подготовке ПСД – членство в СРО в области архитектурно-строительного проектирования.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0" y="926974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Письмо ФАС России от 11.07.2023 № МШ/54828/23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222395" y="1484630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C8F67F4F-7020-47AB-5216-1E3255059582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7978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5995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35827" y="12802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</a:t>
            </a:r>
          </a:p>
        </p:txBody>
      </p:sp>
      <p:pic>
        <p:nvPicPr>
          <p:cNvPr id="73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Нашивка 18"/>
          <p:cNvSpPr/>
          <p:nvPr/>
        </p:nvSpPr>
        <p:spPr>
          <a:xfrm>
            <a:off x="574206" y="2120881"/>
            <a:ext cx="568917" cy="41578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0258" y="2120881"/>
            <a:ext cx="101097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Комиссия заказчика самостоятельно осуществляет проверку сведений об участнике закупки в Реестре: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Выписку о членстве в СРО в составе заявки требовать нельзя;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сведений об участнике в Реестре – заявка такого участника подлежит отклонению.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0" y="926974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Письмо ФАС России от 11.07.2023 № МШ/54828/23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222395" y="1484630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C8F67F4F-7020-47AB-5216-1E3255059582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11217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5995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35827" y="12802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</a:t>
            </a:r>
          </a:p>
        </p:txBody>
      </p:sp>
      <p:pic>
        <p:nvPicPr>
          <p:cNvPr id="73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Нашивка 18"/>
          <p:cNvSpPr/>
          <p:nvPr/>
        </p:nvSpPr>
        <p:spPr>
          <a:xfrm>
            <a:off x="456433" y="2409960"/>
            <a:ext cx="568917" cy="41578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0258" y="2120881"/>
            <a:ext cx="101097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У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ровень ответственности члена саморегулируемой организации, в соответствии с которым указанным членом внесены взносы в компенсационный фонд обеспечения договорных обязательств, компенсационный фонд возмещения вреда не может быть меньше предложения участника закупки о цене контракта.</a:t>
            </a:r>
          </a:p>
          <a:p>
            <a:pPr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Комиссия заказчика осуществляет проверку соответствия уровней ответственности участника после получения от ОЭП информации о ценовых предложениях участников закупки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конкурса – на этапе подведения итогов;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аукциона – в период рассмотрения заявок.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0" y="926974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Письмо ФАС России от 11.07.2023 № МШ/54828/23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222395" y="1484630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C8F67F4F-7020-47AB-5216-1E3255059582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20498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5995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35827" y="12802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</a:t>
            </a:r>
          </a:p>
        </p:txBody>
      </p:sp>
      <p:pic>
        <p:nvPicPr>
          <p:cNvPr id="73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Нашивка 18"/>
          <p:cNvSpPr/>
          <p:nvPr/>
        </p:nvSpPr>
        <p:spPr>
          <a:xfrm>
            <a:off x="456433" y="2409960"/>
            <a:ext cx="568917" cy="41578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0258" y="2120881"/>
            <a:ext cx="101097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Контроль за соблюдением соответствия фактического совокупного размера обязательств члена саморегулируемой организации по договорам подряда осуществляет СРО: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принимает решение о допуске/отклонении участника на основании сведений из Реестра;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вправе направить в СРО информацию об участнике при необходимости;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 СРО повышает уровень ответственности в фондах по требованию СРО в случае установления факта превышения допустимого уровня ответственности в фондах.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0" y="926974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Письмо ФАС России от 11.07.2023 № МШ/54828/23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222395" y="1484630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C8F67F4F-7020-47AB-5216-1E3255059582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7765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5995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35827" y="12802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ИНФОРМАЦИИ ИЗ ЕИС</a:t>
            </a:r>
          </a:p>
        </p:txBody>
      </p:sp>
      <p:pic>
        <p:nvPicPr>
          <p:cNvPr id="73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Нашивка 18"/>
          <p:cNvSpPr/>
          <p:nvPr/>
        </p:nvSpPr>
        <p:spPr>
          <a:xfrm>
            <a:off x="456433" y="2409960"/>
            <a:ext cx="568917" cy="41578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0258" y="2120881"/>
            <a:ext cx="1010976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Исключение информации и документов из ЕИС осуществляется Федеральным казначейством посредством двух механизмов: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основании проведения ФАС России контрольного мероприятия в части ненадлежащего размещения информации и документов в ЕИС и сопроводительного письма в адрес ФК;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случае отсутствия необходимости проведения контрольных мероприятий и выявления нарушений, ФАС России направляет мотивированную позицию в ФК о необходимости удаления ошибочно размещенной информации.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0" y="926974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Письмо ФАС России от 07.07.2023 № МШ/54012/23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222395" y="1484630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C8F67F4F-7020-47AB-5216-1E3255059582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29522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48375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2237195" y="141358"/>
            <a:ext cx="79777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№ 2571 </a:t>
            </a:r>
          </a:p>
          <a:p>
            <a:pPr algn="ctr" eaLnBrk="1" hangingPunct="1"/>
            <a:endParaRPr lang="ru-RU" alt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-34590" y="1141076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НАИБОЛЕЕ РАСПРОСТРАНЕННЫЕ НАРУШЕНИЯ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324522" y="1668948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Нашивка 25"/>
          <p:cNvSpPr/>
          <p:nvPr/>
        </p:nvSpPr>
        <p:spPr>
          <a:xfrm>
            <a:off x="1451473" y="1999985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129753" y="2910040"/>
            <a:ext cx="8992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Ненадлежащее применение позиции ПП РФ № 2571 (объединение в один лот различных позиций ПП РФ № 2571) ;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129753" y="3962316"/>
            <a:ext cx="93196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Допуск к закупке участников, не имеющих соответствующего опыта (представлен договор на строительство нескольких объектов, каждый из которых по сумме не подходит);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150461" y="5136910"/>
            <a:ext cx="9180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допуске к участию в закупке по основаниям, не предусмотренным ПП РФ № 2571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(бухгалтерская отчетность, технический план, отсутствие разрешения на ввод объекта).</a:t>
            </a:r>
          </a:p>
        </p:txBody>
      </p:sp>
      <p:sp>
        <p:nvSpPr>
          <p:cNvPr id="37" name="Нашивка 36"/>
          <p:cNvSpPr/>
          <p:nvPr/>
        </p:nvSpPr>
        <p:spPr>
          <a:xfrm>
            <a:off x="1451473" y="2967460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Нашивка 37"/>
          <p:cNvSpPr/>
          <p:nvPr/>
        </p:nvSpPr>
        <p:spPr>
          <a:xfrm>
            <a:off x="1451473" y="3974683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1451473" y="5203639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9753" y="1954156"/>
            <a:ext cx="8992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Неприменение ПП РФ № 2571 в то время, когда это предусмотрено соответствующей позицией ПП РФ № 2571 (уборка);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BADC22F-304C-7C1D-C461-2B77A95F832D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00627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48375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2109272" y="149981"/>
            <a:ext cx="79777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№ 2604 </a:t>
            </a:r>
          </a:p>
          <a:p>
            <a:pPr algn="ctr" eaLnBrk="1" hangingPunct="1"/>
            <a:endParaRPr lang="ru-RU" alt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-34590" y="1141076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НАИБОЛЕЕ РАСПРОСТРАНЕННЫЕ НАРУШЕНИЯ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324522" y="1668948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Нашивка 25"/>
          <p:cNvSpPr/>
          <p:nvPr/>
        </p:nvSpPr>
        <p:spPr>
          <a:xfrm>
            <a:off x="1451473" y="1999985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150461" y="3070244"/>
            <a:ext cx="8992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Излишняя детализация предмета оцениваемого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(договора);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50461" y="4072847"/>
            <a:ext cx="93196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Установление предельного минимального значения к одному договору более, чем предусмотрено доп. требованиями.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150461" y="5309362"/>
            <a:ext cx="9180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предельного максимального значения ниже НМЦК.</a:t>
            </a:r>
          </a:p>
        </p:txBody>
      </p:sp>
      <p:sp>
        <p:nvSpPr>
          <p:cNvPr id="37" name="Нашивка 36"/>
          <p:cNvSpPr/>
          <p:nvPr/>
        </p:nvSpPr>
        <p:spPr>
          <a:xfrm>
            <a:off x="1451473" y="2967460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Нашивка 37"/>
          <p:cNvSpPr/>
          <p:nvPr/>
        </p:nvSpPr>
        <p:spPr>
          <a:xfrm>
            <a:off x="1451473" y="3974683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1451473" y="5203639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0461" y="2111985"/>
            <a:ext cx="8992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документов, не предусмотренных ПП 2604.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116C79FB-AB5C-0634-2B9F-B809FBD4B7A2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08447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48375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1899444" y="94691"/>
            <a:ext cx="8628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 В ДОГОВОРЕ НА ОЦЕНКУ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718222" y="1042374"/>
            <a:ext cx="11542957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оценке заявок необходимо учитывать в том числе договоры, предусматривающие </a:t>
            </a:r>
          </a:p>
          <a:p>
            <a:pPr eaLnBrk="1" hangingPunct="1">
              <a:spcBef>
                <a:spcPct val="0"/>
              </a:spcBef>
            </a:pPr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выполнение работ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капитальному ремонту, сносу </a:t>
            </a:r>
          </a:p>
          <a:p>
            <a:pPr eaLnBrk="1" hangingPunct="1">
              <a:spcBef>
                <a:spcPct val="0"/>
              </a:spcBef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объекта капитального строительства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330997" y="1935660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Нашивка 37"/>
          <p:cNvSpPr/>
          <p:nvPr/>
        </p:nvSpPr>
        <p:spPr>
          <a:xfrm>
            <a:off x="330997" y="3538435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46F642-4914-4102-8E99-04314B1973B1}"/>
              </a:ext>
            </a:extLst>
          </p:cNvPr>
          <p:cNvSpPr txBox="1"/>
          <p:nvPr/>
        </p:nvSpPr>
        <p:spPr>
          <a:xfrm>
            <a:off x="1146854" y="2111187"/>
            <a:ext cx="1032874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Согласно порядку оценки заявок, установленному в извещении о проведении Конкурса, к оценке принимаются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договоры, не относящиеся к контрактам, указанным в пунктах 1-3, и предусматривающие выполнение работ по </a:t>
            </a:r>
            <a:r>
              <a:rPr lang="ru-RU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строительству (1), реконструкции (2)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объекта капитального строительства (за исключением линейного объекта).</a:t>
            </a:r>
          </a:p>
          <a:p>
            <a:pPr indent="342900"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этом согласно положениям Правил при оценке заявок участников закупки в отношении показателя оценки "Наличие у участников закупки опыта поставки товара, выполнения работы, оказания услуги, связанного с предметом контракта" к оценке могут быть приняты один или несколько из предусмотренных подпунктом "г" пункта 31 Положения исполненных контрактов (договоров) по одному из объектов, указанных в подпункте "в" пункта 31 Положения, соответствующему объекту закупки.</a:t>
            </a:r>
          </a:p>
          <a:p>
            <a:pPr indent="342900" algn="just"/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Заказчиком, ненадлежащим образом установлен порядок оценки заявок в извещении о проведении Конкурса, поскольку к оценке не принимаются договоры по капитальному ремонту, сносу объекта капитального строительства, предусмотренные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абзацем четвертым подпункта "г" пункта 31 Положения.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AA58AA5-53D8-79FA-C112-6C146FB5FC17}"/>
              </a:ext>
            </a:extLst>
          </p:cNvPr>
          <p:cNvCxnSpPr>
            <a:cxnSpLocks/>
          </p:cNvCxnSpPr>
          <p:nvPr/>
        </p:nvCxnSpPr>
        <p:spPr>
          <a:xfrm>
            <a:off x="359112" y="5442410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A2E289E-0FDB-2122-C46C-42BD8D5F4654}"/>
              </a:ext>
            </a:extLst>
          </p:cNvPr>
          <p:cNvSpPr txBox="1"/>
          <p:nvPr/>
        </p:nvSpPr>
        <p:spPr>
          <a:xfrm>
            <a:off x="1146854" y="5571247"/>
            <a:ext cx="103287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ru-RU" altLang="ru-RU" sz="1400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(решение ФАС России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10.06.2022 N 28/06/105-1838/2022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письмо Минфина России от 11.05.2022 N 24-06-07/4277</a:t>
            </a:r>
            <a:r>
              <a:rPr lang="ru-RU" altLang="ru-RU" sz="1400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CE28EEB-B085-617D-A272-737379C1548D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99998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48375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2109272" y="149981"/>
            <a:ext cx="79777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№ 2604 </a:t>
            </a:r>
          </a:p>
          <a:p>
            <a:pPr algn="ctr" eaLnBrk="1" hangingPunct="1"/>
            <a:endParaRPr lang="ru-RU" alt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-34590" y="1141076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Перечень видов объектов </a:t>
            </a:r>
            <a:r>
              <a:rPr lang="ru-RU" altLang="ru-RU" sz="2200" b="1" i="1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кап.строительства</a:t>
            </a: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в 44-ФЗ (п.31) 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324522" y="1668948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Нашивка 25"/>
          <p:cNvSpPr/>
          <p:nvPr/>
        </p:nvSpPr>
        <p:spPr>
          <a:xfrm>
            <a:off x="869797" y="3411761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35776" y="1857549"/>
            <a:ext cx="89924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l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В порядке оценки, в отношении показателя «наличие опыта выполнения работ, связанного с предметом контракта», его детализирующего показателя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устанавливается положение о принятии к оценке исключительно исполненного договора (договоров), предусматривающего выполнение работ </a:t>
            </a:r>
            <a:r>
              <a:rPr lang="ru-RU" sz="16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одном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из следующих объектов, соответствующих объекту закупки:</a:t>
            </a:r>
          </a:p>
          <a:p>
            <a:pPr indent="342900" algn="l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indent="342900" algn="l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объект капитального строительства (за исключением линейного объекта);</a:t>
            </a:r>
          </a:p>
          <a:p>
            <a:pPr indent="342900" algn="l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indent="342900" algn="l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линейный объект, за исключением автомобильной дороги;</a:t>
            </a:r>
          </a:p>
          <a:p>
            <a:pPr indent="342900" algn="l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indent="342900" algn="l"/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автомобильная дорога;</a:t>
            </a:r>
          </a:p>
          <a:p>
            <a:pPr indent="342900" algn="l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indent="342900" algn="l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особо опасный, технически сложный и уникальный объект капитального строительства;</a:t>
            </a:r>
          </a:p>
          <a:p>
            <a:pPr indent="342900" algn="l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indent="342900" algn="l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объект культурного наследия (памятник истории и культуры) народов Российской Федерации;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87E0AD2-F2F6-E7C3-7D73-22B7C28238BF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39802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48375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2109272" y="149981"/>
            <a:ext cx="79777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У ЕД.ПОСТАВЩИКА</a:t>
            </a:r>
          </a:p>
          <a:p>
            <a:pPr algn="ctr" eaLnBrk="1" hangingPunct="1"/>
            <a:endParaRPr lang="ru-RU" alt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-34590" y="1141076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НАИБОЛЕЕ РАСПРОСТРАНЕННЫЕ НАРУШЕНИЯ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324522" y="1668948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Нашивка 25"/>
          <p:cNvSpPr/>
          <p:nvPr/>
        </p:nvSpPr>
        <p:spPr>
          <a:xfrm>
            <a:off x="1451473" y="1999985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150461" y="3070244"/>
            <a:ext cx="8992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Отсутствие оснований для заключения контракта по п. 9 ч. 1 ст. 93 Закона № 44-ФЗ; 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150461" y="3902780"/>
            <a:ext cx="93196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Внесение изменений в контракт в части продления срока его исполнения (акт ВОИВ предоставляет право на изъятие на 2 года, продление допустимо на основании нового акта);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150461" y="5136910"/>
            <a:ext cx="9180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Несоблюдение собственного установленного в регионе порядка заключения контрактов с ед. поставщиком. </a:t>
            </a:r>
          </a:p>
        </p:txBody>
      </p:sp>
      <p:sp>
        <p:nvSpPr>
          <p:cNvPr id="37" name="Нашивка 36"/>
          <p:cNvSpPr/>
          <p:nvPr/>
        </p:nvSpPr>
        <p:spPr>
          <a:xfrm>
            <a:off x="1451473" y="2967460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Нашивка 37"/>
          <p:cNvSpPr/>
          <p:nvPr/>
        </p:nvSpPr>
        <p:spPr>
          <a:xfrm>
            <a:off x="1451473" y="3974683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1451473" y="5203639"/>
            <a:ext cx="546652" cy="57442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0461" y="1965594"/>
            <a:ext cx="8992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ВОИВ (п. 2 ч. 1 ст. 93 Закона № 44-ФЗ, Закон № 46-ФЗ) не распространяется на предмет заключенного контракта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акте должен быть указан предмет контракта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116C79FB-AB5C-0634-2B9F-B809FBD4B7A2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036257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48375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0" y="12802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08.03.2022 № 46-ФЗ</a:t>
            </a:r>
          </a:p>
        </p:txBody>
      </p:sp>
      <p:sp>
        <p:nvSpPr>
          <p:cNvPr id="74" name="Овал 73"/>
          <p:cNvSpPr/>
          <p:nvPr/>
        </p:nvSpPr>
        <p:spPr>
          <a:xfrm>
            <a:off x="11380304" y="6261652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320786" y="964874"/>
            <a:ext cx="11871214" cy="143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Несоблюдение собственного порядка заключения контракта у </a:t>
            </a:r>
            <a:r>
              <a:rPr lang="ru-RU" altLang="ru-RU" sz="2200" b="1" i="1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ед.поставщика</a:t>
            </a: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влечет нарушение статьи 24 Закона о контрактной системе 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320786" y="1767059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: пятиугольник 11">
            <a:extLst>
              <a:ext uri="{FF2B5EF4-FFF2-40B4-BE49-F238E27FC236}">
                <a16:creationId xmlns:a16="http://schemas.microsoft.com/office/drawing/2014/main" id="{23477E26-FDA4-4967-9E7C-0D2424781D3B}"/>
              </a:ext>
            </a:extLst>
          </p:cNvPr>
          <p:cNvSpPr/>
          <p:nvPr/>
        </p:nvSpPr>
        <p:spPr>
          <a:xfrm>
            <a:off x="320786" y="3429000"/>
            <a:ext cx="408860" cy="232249"/>
          </a:xfrm>
          <a:prstGeom prst="homePlate">
            <a:avLst/>
          </a:prstGeom>
          <a:solidFill>
            <a:srgbClr val="007E8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A45749-82F2-C967-356C-8247174F266C}"/>
              </a:ext>
            </a:extLst>
          </p:cNvPr>
          <p:cNvSpPr txBox="1"/>
          <p:nvPr/>
        </p:nvSpPr>
        <p:spPr>
          <a:xfrm>
            <a:off x="1143123" y="2270725"/>
            <a:ext cx="10684792" cy="2551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сновании статьи 99 Закона о контрактной системе ФАС России проведено контрольное мероприятие в отношении закупки с номером извещения 0154200000722001477, по результатам которого принято решение от 23.01.2023 по делу № 22/44/99/6.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Так, в действиях КУ Орловской области «Орловский областной государственный заказчик» установлены нарушения части 1 статьи 24, пункта 2 части 22 статьи 99 Закона о контрактной системе, выразившиеся в неправомерном выборе способа определения поставщика (подрядчика, исполнителя) в форме закупки у единственного поставщика (подрядчика, исполнителя) вместо конкурентной закупки, а также в неисполнении предписания, выданного контрольным органом в сфере закупок.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759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C384B-FA23-45C1-A603-9EE2621F3E33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A40D2-734D-4A21-BFD3-9276A1460929}"/>
              </a:ext>
            </a:extLst>
          </p:cNvPr>
          <p:cNvSpPr/>
          <p:nvPr/>
        </p:nvSpPr>
        <p:spPr>
          <a:xfrm>
            <a:off x="0" y="6065171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03607-D0B3-4FD3-B052-5C01C4B20D38}"/>
              </a:ext>
            </a:extLst>
          </p:cNvPr>
          <p:cNvSpPr txBox="1"/>
          <p:nvPr/>
        </p:nvSpPr>
        <p:spPr>
          <a:xfrm>
            <a:off x="35827" y="12802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НЕЗАВИСИМАЯ ГАРАНТИЯ</a:t>
            </a:r>
          </a:p>
        </p:txBody>
      </p:sp>
      <p:pic>
        <p:nvPicPr>
          <p:cNvPr id="73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Нашивка 18"/>
          <p:cNvSpPr/>
          <p:nvPr/>
        </p:nvSpPr>
        <p:spPr>
          <a:xfrm>
            <a:off x="657828" y="3192058"/>
            <a:ext cx="568917" cy="415788"/>
          </a:xfrm>
          <a:prstGeom prst="chevron">
            <a:avLst/>
          </a:prstGeom>
          <a:solidFill>
            <a:schemeClr val="bg1"/>
          </a:solidFill>
          <a:ln w="38100">
            <a:solidFill>
              <a:srgbClr val="007E88">
                <a:alpha val="3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708" y="2132074"/>
            <a:ext cx="10109763" cy="2593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450215" algn="just">
              <a:lnSpc>
                <a:spcPct val="114000"/>
              </a:lnSpc>
              <a:tabLst>
                <a:tab pos="57277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Независимая гарантия выдана Заявителю 18.10.2022. </a:t>
            </a:r>
          </a:p>
          <a:p>
            <a:pPr marL="457200" indent="450215" algn="just">
              <a:lnSpc>
                <a:spcPct val="114000"/>
              </a:lnSpc>
              <a:tabLst>
                <a:tab pos="57277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на момент выдачи Независимой гарантии Заявителю Типовая форма независимой гарантии, предоставляемой в качестве обеспечения заявок на участие в закупках, является обязательной.</a:t>
            </a:r>
          </a:p>
          <a:p>
            <a:pPr marL="457200" indent="450215" algn="just">
              <a:lnSpc>
                <a:spcPct val="114000"/>
              </a:lnSpc>
              <a:tabLst>
                <a:tab pos="57277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этом Комиссия приходит к выводу, что Независимая гарантия, выданная Банком, не соответствует Дополнительным требованиям.  </a:t>
            </a:r>
          </a:p>
          <a:p>
            <a:pPr marL="457200" indent="450215" algn="just">
              <a:lnSpc>
                <a:spcPct val="114000"/>
              </a:lnSpc>
              <a:tabLst>
                <a:tab pos="57277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вышеуказанные действия Банка нарушают часть 8.2 статьи 45 Закона о контрактной системе. 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682933F-DD03-46D6-935B-F83E91D74922}"/>
              </a:ext>
            </a:extLst>
          </p:cNvPr>
          <p:cNvSpPr txBox="1">
            <a:spLocks/>
          </p:cNvSpPr>
          <p:nvPr/>
        </p:nvSpPr>
        <p:spPr bwMode="auto">
          <a:xfrm>
            <a:off x="0" y="1015134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Выдача независимой гарантии не в соответствии с положениями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2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Постановления № 1005 влечет риск выявления нарушений в действиях банка 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AA234D6-DB20-4671-BED7-2B3A16130187}"/>
              </a:ext>
            </a:extLst>
          </p:cNvPr>
          <p:cNvCxnSpPr>
            <a:cxnSpLocks/>
          </p:cNvCxnSpPr>
          <p:nvPr/>
        </p:nvCxnSpPr>
        <p:spPr>
          <a:xfrm>
            <a:off x="222395" y="1887302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10CBABC-C97D-FE39-D539-A4F262B4831D}"/>
              </a:ext>
            </a:extLst>
          </p:cNvPr>
          <p:cNvCxnSpPr>
            <a:cxnSpLocks/>
          </p:cNvCxnSpPr>
          <p:nvPr/>
        </p:nvCxnSpPr>
        <p:spPr>
          <a:xfrm>
            <a:off x="222395" y="5071993"/>
            <a:ext cx="11542956" cy="0"/>
          </a:xfrm>
          <a:prstGeom prst="line">
            <a:avLst/>
          </a:prstGeom>
          <a:ln w="3810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2">
            <a:extLst>
              <a:ext uri="{FF2B5EF4-FFF2-40B4-BE49-F238E27FC236}">
                <a16:creationId xmlns:a16="http://schemas.microsoft.com/office/drawing/2014/main" id="{3639FD85-AD8E-9A2B-572D-BA0000ED5AAD}"/>
              </a:ext>
            </a:extLst>
          </p:cNvPr>
          <p:cNvSpPr txBox="1">
            <a:spLocks/>
          </p:cNvSpPr>
          <p:nvPr/>
        </p:nvSpPr>
        <p:spPr bwMode="auto">
          <a:xfrm>
            <a:off x="-136717" y="5307383"/>
            <a:ext cx="12261180" cy="36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1600" b="1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Решение ФАС России </a:t>
            </a:r>
            <a:r>
              <a:rPr lang="ru-RU" sz="16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 03.11.2022 по делу № 28/06/105-3270/2022</a:t>
            </a:r>
            <a:endParaRPr lang="ru-RU" altLang="ru-RU" sz="1600" b="1" i="1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3C47D7-E203-D574-10C1-F90FA3BE5819}"/>
              </a:ext>
            </a:extLst>
          </p:cNvPr>
          <p:cNvSpPr/>
          <p:nvPr/>
        </p:nvSpPr>
        <p:spPr>
          <a:xfrm>
            <a:off x="11429888" y="6253286"/>
            <a:ext cx="605620" cy="47668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58180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AEA3B6A-38F6-4C51-B6C2-6D6176AEC87E}"/>
              </a:ext>
            </a:extLst>
          </p:cNvPr>
          <p:cNvSpPr/>
          <p:nvPr/>
        </p:nvSpPr>
        <p:spPr>
          <a:xfrm>
            <a:off x="0" y="6048375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C22ECDE-FF0A-454C-BFEC-2B818D8F2ACC}"/>
              </a:ext>
            </a:extLst>
          </p:cNvPr>
          <p:cNvSpPr/>
          <p:nvPr/>
        </p:nvSpPr>
        <p:spPr>
          <a:xfrm>
            <a:off x="0" y="0"/>
            <a:ext cx="12192000" cy="809625"/>
          </a:xfrm>
          <a:prstGeom prst="rect">
            <a:avLst/>
          </a:prstGeom>
          <a:solidFill>
            <a:srgbClr val="007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92" name="TextBox 13">
            <a:extLst>
              <a:ext uri="{FF2B5EF4-FFF2-40B4-BE49-F238E27FC236}">
                <a16:creationId xmlns:a16="http://schemas.microsoft.com/office/drawing/2014/main" id="{8135BD67-89FF-4CE8-8253-01F40248F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36" y="1226680"/>
            <a:ext cx="11509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48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6" name="Picture 5" descr="FAS-logo-col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064" y="3215556"/>
            <a:ext cx="896779" cy="90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F312AA-0E0B-4F70-888B-1F62EFC3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2" y="6065171"/>
            <a:ext cx="19732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68542" t="61111" r="21958" b="22222"/>
          <a:stretch/>
        </p:blipFill>
        <p:spPr>
          <a:xfrm>
            <a:off x="5115437" y="2717630"/>
            <a:ext cx="2556814" cy="2523171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3972861" y="2056943"/>
            <a:ext cx="4551089" cy="0"/>
          </a:xfrm>
          <a:prstGeom prst="line">
            <a:avLst/>
          </a:prstGeom>
          <a:ln w="57150">
            <a:solidFill>
              <a:srgbClr val="007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9195371" y="5278109"/>
            <a:ext cx="29555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expert@fas.gov.ru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4789</TotalTime>
  <Words>1363</Words>
  <Application>Microsoft Macintosh PowerPoint</Application>
  <PresentationFormat>Широкоэкранный</PresentationFormat>
  <Paragraphs>141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Федеральная Антимонопольная  Служба</dc:title>
  <dc:creator>Сергей Козлов</dc:creator>
  <cp:lastModifiedBy>Microsoft Office User</cp:lastModifiedBy>
  <cp:revision>179</cp:revision>
  <cp:lastPrinted>2022-04-19T13:04:14Z</cp:lastPrinted>
  <dcterms:created xsi:type="dcterms:W3CDTF">2021-05-31T19:59:15Z</dcterms:created>
  <dcterms:modified xsi:type="dcterms:W3CDTF">2023-07-12T08:12:04Z</dcterms:modified>
</cp:coreProperties>
</file>